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73"/>
  </p:notesMasterIdLst>
  <p:sldIdLst>
    <p:sldId id="256" r:id="rId2"/>
    <p:sldId id="257" r:id="rId3"/>
    <p:sldId id="258" r:id="rId4"/>
    <p:sldId id="259" r:id="rId5"/>
    <p:sldId id="260" r:id="rId6"/>
    <p:sldId id="321" r:id="rId7"/>
    <p:sldId id="261" r:id="rId8"/>
    <p:sldId id="262" r:id="rId9"/>
    <p:sldId id="323" r:id="rId10"/>
    <p:sldId id="324" r:id="rId11"/>
    <p:sldId id="325" r:id="rId12"/>
    <p:sldId id="322"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326" r:id="rId48"/>
    <p:sldId id="32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DBB19C-8CC6-4E07-9B16-B46357478343}" type="datetimeFigureOut">
              <a:rPr lang="el-GR" smtClean="0"/>
              <a:pPr/>
              <a:t>11/12/2019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D9D15-7607-4EDF-B24F-D51237F58A2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E6D9D15-7607-4EDF-B24F-D51237F58A26}"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2D18B28-F02E-43B3-AA12-52AA69D28DC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9E56596-1D07-4206-AD5D-F793F74C4BB2}" type="datetimeFigureOut">
              <a:rPr lang="el-GR" smtClean="0"/>
              <a:pPr/>
              <a:t>11/12/2019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82D18B28-F02E-43B3-AA12-52AA69D28DC9}"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9E56596-1D07-4206-AD5D-F793F74C4BB2}" type="datetimeFigureOut">
              <a:rPr lang="el-GR" smtClean="0"/>
              <a:pPr/>
              <a:t>11/12/2019</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D18B28-F02E-43B3-AA12-52AA69D28DC9}"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Το χωροταξικό και πολεοδομικό δίκαιο </a:t>
            </a:r>
          </a:p>
        </p:txBody>
      </p:sp>
      <p:sp>
        <p:nvSpPr>
          <p:cNvPr id="3" name="2 - Υπότιτλος"/>
          <p:cNvSpPr>
            <a:spLocks noGrp="1"/>
          </p:cNvSpPr>
          <p:nvPr>
            <p:ph type="subTitle" idx="1"/>
          </p:nvPr>
        </p:nvSpPr>
        <p:spPr/>
        <p:txBody>
          <a:bodyPr/>
          <a:lstStyle/>
          <a:p>
            <a:r>
              <a:rPr lang="el-GR" sz="2000" dirty="0"/>
              <a:t>Εισηγητής</a:t>
            </a:r>
            <a:r>
              <a:rPr lang="el-GR" dirty="0"/>
              <a:t>: </a:t>
            </a:r>
            <a:r>
              <a:rPr lang="el-GR" i="1" dirty="0"/>
              <a:t>Παναγιώτης Δημητρόπουλος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6B671F-6FC4-4034-8C9A-8E5C1CE3BEB3}"/>
              </a:ext>
            </a:extLst>
          </p:cNvPr>
          <p:cNvSpPr>
            <a:spLocks noGrp="1"/>
          </p:cNvSpPr>
          <p:nvPr>
            <p:ph type="title"/>
          </p:nvPr>
        </p:nvSpPr>
        <p:spPr/>
        <p:txBody>
          <a:bodyPr>
            <a:normAutofit/>
          </a:bodyPr>
          <a:lstStyle/>
          <a:p>
            <a:pPr algn="ctr"/>
            <a:r>
              <a:rPr lang="el-GR" sz="3200" b="1" dirty="0"/>
              <a:t>Οργάνωση και κατανομή Χωροταξικών και Πολεοδομικών Αρμοδιοτήτων κατά το Σύνταγ</a:t>
            </a:r>
            <a:r>
              <a:rPr lang="el-GR" sz="3000" b="1" dirty="0"/>
              <a:t>μα</a:t>
            </a:r>
            <a:endParaRPr lang="el-GR" sz="3000" dirty="0"/>
          </a:p>
        </p:txBody>
      </p:sp>
      <p:sp>
        <p:nvSpPr>
          <p:cNvPr id="3" name="Θέση περιεχομένου 2">
            <a:extLst>
              <a:ext uri="{FF2B5EF4-FFF2-40B4-BE49-F238E27FC236}">
                <a16:creationId xmlns:a16="http://schemas.microsoft.com/office/drawing/2014/main" id="{20B3E86E-AF14-49ED-98F8-E65D508F7AAE}"/>
              </a:ext>
            </a:extLst>
          </p:cNvPr>
          <p:cNvSpPr>
            <a:spLocks noGrp="1"/>
          </p:cNvSpPr>
          <p:nvPr>
            <p:ph idx="1"/>
          </p:nvPr>
        </p:nvSpPr>
        <p:spPr/>
        <p:txBody>
          <a:bodyPr>
            <a:normAutofit/>
          </a:bodyPr>
          <a:lstStyle/>
          <a:p>
            <a:pPr marL="0" indent="0">
              <a:buNone/>
            </a:pPr>
            <a:r>
              <a:rPr lang="el-GR" sz="2000" b="1" dirty="0"/>
              <a:t>Άρθρο 43</a:t>
            </a:r>
          </a:p>
          <a:p>
            <a:pPr marL="0" indent="0">
              <a:buNone/>
            </a:pPr>
            <a:endParaRPr lang="el-GR" sz="2000" b="1" dirty="0"/>
          </a:p>
          <a:p>
            <a:pPr marL="0" indent="0">
              <a:buNone/>
            </a:pPr>
            <a:r>
              <a:rPr lang="el-GR" dirty="0"/>
              <a:t> </a:t>
            </a:r>
            <a:r>
              <a:rPr lang="el-GR" sz="1600" dirty="0"/>
              <a:t>1. Ο Πρόεδρος της Δημοκρατίας εκδίδει τα διατάγματα που είναι αναγκαία για την εκτέλεση των νόμων και δεν μπορεί ποτέ να αναστείλει την εφαρμογή τους ούτε να εξαιρέσει κανέναν από την εκτέλεση τους.</a:t>
            </a:r>
          </a:p>
          <a:p>
            <a:endParaRPr lang="el-GR" sz="1600" dirty="0"/>
          </a:p>
          <a:p>
            <a:pPr marL="0" indent="0">
              <a:buNone/>
            </a:pPr>
            <a:r>
              <a:rPr lang="el-GR" sz="1600" dirty="0"/>
              <a:t> 2. Ύστερα από πρόταση του αρμόδιου Υπουργού επιτρέπεται η έκδοση κανονιστικών διαταγμάτων, με ειδική εξουσιοδότηση νόμου και μέσα στα όρια της. </a:t>
            </a:r>
            <a:r>
              <a:rPr lang="el-GR" sz="1600" b="1" dirty="0"/>
              <a:t>Εξουσιοδότηση για έκδοση κανονιστικών πράξεων από άλλα όργανα της διοίκησης επιτρέπεται προκειμένου να ρυθμιστούν ειδικότερα θέματα ή θέματα με τοπικό ενδιαφέρον ή με χαρακτήρα τεχνικό ή λεπτομερειακό.</a:t>
            </a:r>
          </a:p>
          <a:p>
            <a:endParaRPr lang="el-GR" sz="2000" b="1" dirty="0"/>
          </a:p>
          <a:p>
            <a:pPr marL="0" indent="0">
              <a:buNone/>
            </a:pPr>
            <a:endParaRPr lang="el-GR" sz="2000" b="1" dirty="0"/>
          </a:p>
        </p:txBody>
      </p:sp>
    </p:spTree>
    <p:extLst>
      <p:ext uri="{BB962C8B-B14F-4D97-AF65-F5344CB8AC3E}">
        <p14:creationId xmlns:p14="http://schemas.microsoft.com/office/powerpoint/2010/main" val="3962444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F7FE1B-08FB-4F95-9021-9754B2AC071B}"/>
              </a:ext>
            </a:extLst>
          </p:cNvPr>
          <p:cNvSpPr>
            <a:spLocks noGrp="1"/>
          </p:cNvSpPr>
          <p:nvPr>
            <p:ph type="title"/>
          </p:nvPr>
        </p:nvSpPr>
        <p:spPr/>
        <p:txBody>
          <a:bodyPr>
            <a:normAutofit/>
          </a:bodyPr>
          <a:lstStyle/>
          <a:p>
            <a:r>
              <a:rPr lang="el-GR" sz="3200" b="1" dirty="0"/>
              <a:t>  Οργάνωση και κατανομή Χωροταξικών και Πολεοδομικών Αρμοδιοτήτων κατά το Σύνταγμα</a:t>
            </a:r>
            <a:endParaRPr lang="el-GR" sz="3200" dirty="0"/>
          </a:p>
        </p:txBody>
      </p:sp>
      <p:sp>
        <p:nvSpPr>
          <p:cNvPr id="3" name="Θέση περιεχομένου 2">
            <a:extLst>
              <a:ext uri="{FF2B5EF4-FFF2-40B4-BE49-F238E27FC236}">
                <a16:creationId xmlns:a16="http://schemas.microsoft.com/office/drawing/2014/main" id="{9A64C9C7-2694-4202-81DA-808F3EFD377A}"/>
              </a:ext>
            </a:extLst>
          </p:cNvPr>
          <p:cNvSpPr>
            <a:spLocks noGrp="1"/>
          </p:cNvSpPr>
          <p:nvPr>
            <p:ph idx="1"/>
          </p:nvPr>
        </p:nvSpPr>
        <p:spPr/>
        <p:txBody>
          <a:bodyPr>
            <a:normAutofit fontScale="70000" lnSpcReduction="20000"/>
          </a:bodyPr>
          <a:lstStyle/>
          <a:p>
            <a:pPr marL="0" indent="0">
              <a:buNone/>
            </a:pPr>
            <a:r>
              <a:rPr lang="el-GR" sz="3200" b="1" dirty="0"/>
              <a:t>Άρθρο 101 Συντάγματος</a:t>
            </a:r>
          </a:p>
          <a:p>
            <a:r>
              <a:rPr lang="el-GR" sz="2200" dirty="0"/>
              <a:t> 1. Η διοίκηση του Κράτους οργανώνεται σύμφωνα με το αποκεντρωτικό σύστημα.</a:t>
            </a:r>
          </a:p>
          <a:p>
            <a:pPr marL="0" indent="0">
              <a:buNone/>
            </a:pPr>
            <a:endParaRPr lang="el-GR" sz="2200" dirty="0"/>
          </a:p>
          <a:p>
            <a:r>
              <a:rPr lang="el-GR" sz="2200" dirty="0"/>
              <a:t> 2. Η διοικητική διαίρεση της Χώρας διαμορφώνεται με βάση τις γεωοικονομικές, κοινωνικές και συγκοινωνιακές συνθήκες.</a:t>
            </a:r>
          </a:p>
          <a:p>
            <a:pPr marL="0" indent="0">
              <a:buNone/>
            </a:pPr>
            <a:r>
              <a:rPr lang="el-GR" sz="2200" dirty="0"/>
              <a:t> </a:t>
            </a:r>
          </a:p>
          <a:p>
            <a:r>
              <a:rPr lang="el-GR" sz="2200" dirty="0"/>
              <a:t> 3. Τα περιφερειακά όργανα του Κράτους έχουν γενική αποφασιστική αρμοδιότητα για τις υποθέσεις της περιφέρειας τους. Τα κεντρικά όργανα του Κράτους, εκτός από ειδικές αρμοδιότητες, έχουν τη γενική κατεύθυνση, το συντονισμό και τον έλεγχο νομιμότητας των πράξεων των περιφερειακών οργάνων, όπως νόμος ορίζει.</a:t>
            </a:r>
          </a:p>
          <a:p>
            <a:endParaRPr lang="el-GR" dirty="0"/>
          </a:p>
          <a:p>
            <a:pPr marL="0" indent="0">
              <a:buNone/>
            </a:pPr>
            <a:r>
              <a:rPr lang="el-GR" sz="2900" b="1" dirty="0"/>
              <a:t>Άρθρο 102 Συντάγματος</a:t>
            </a:r>
          </a:p>
          <a:p>
            <a:endParaRPr lang="el-GR" dirty="0"/>
          </a:p>
          <a:p>
            <a:r>
              <a:rPr lang="el-GR" dirty="0"/>
              <a:t> </a:t>
            </a:r>
            <a:r>
              <a:rPr lang="el-GR" sz="2200" dirty="0"/>
              <a:t>1. Η διοίκηση των τοπικών υποθέσεων ανήκει στους οργανισμούς τοπικής αυτοδιοίκησης πρώτου και δεύτερου βαθμού. Υπέρ των οργανισμών τοπικής αυτοδιοίκησης συντρέχει τεκμήριο αρμοδιότητας για τη διοίκηση των τοπικών υποθέσεων. Νόμος καθορίζει το εύρος και τις κατηγορίες των τοπικών υποθέσεων, καθώς και την κατανομή τους στους επί μέρους βαθμούς. Με νόμο μπορεί να ανατίθεται στους οργανισμούς τοπικής αυτοδιοίκησης η άσκηση αρμοδιοτήτων που συνιστούν αποστολή του Κράτους.</a:t>
            </a:r>
          </a:p>
          <a:p>
            <a:pPr marL="0" indent="0">
              <a:buNone/>
            </a:pPr>
            <a:endParaRPr lang="el-GR" dirty="0"/>
          </a:p>
        </p:txBody>
      </p:sp>
    </p:spTree>
    <p:extLst>
      <p:ext uri="{BB962C8B-B14F-4D97-AF65-F5344CB8AC3E}">
        <p14:creationId xmlns:p14="http://schemas.microsoft.com/office/powerpoint/2010/main" val="4072521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00B422-5F25-4C73-B0C3-37C47572C80D}"/>
              </a:ext>
            </a:extLst>
          </p:cNvPr>
          <p:cNvSpPr>
            <a:spLocks noGrp="1"/>
          </p:cNvSpPr>
          <p:nvPr>
            <p:ph type="title"/>
          </p:nvPr>
        </p:nvSpPr>
        <p:spPr/>
        <p:txBody>
          <a:bodyPr>
            <a:normAutofit/>
          </a:bodyPr>
          <a:lstStyle/>
          <a:p>
            <a:pPr algn="ctr"/>
            <a:r>
              <a:rPr lang="el-GR" sz="4000" b="1" dirty="0"/>
              <a:t>Διεθνές Δίκαιο</a:t>
            </a:r>
          </a:p>
        </p:txBody>
      </p:sp>
      <p:sp>
        <p:nvSpPr>
          <p:cNvPr id="3" name="Θέση περιεχομένου 2">
            <a:extLst>
              <a:ext uri="{FF2B5EF4-FFF2-40B4-BE49-F238E27FC236}">
                <a16:creationId xmlns:a16="http://schemas.microsoft.com/office/drawing/2014/main" id="{238A0B94-41FC-4CA9-A38C-9CDDB152AC6D}"/>
              </a:ext>
            </a:extLst>
          </p:cNvPr>
          <p:cNvSpPr>
            <a:spLocks noGrp="1"/>
          </p:cNvSpPr>
          <p:nvPr>
            <p:ph idx="1"/>
          </p:nvPr>
        </p:nvSpPr>
        <p:spPr/>
        <p:txBody>
          <a:bodyPr>
            <a:normAutofit/>
          </a:bodyPr>
          <a:lstStyle/>
          <a:p>
            <a:pPr marL="0" indent="0" algn="just">
              <a:buNone/>
            </a:pPr>
            <a:r>
              <a:rPr lang="el-GR" sz="2800" dirty="0"/>
              <a:t>Οι διατάξεις συμβατικών κειμένων του Διεθνούς Δικαίου Περιβάλλοντος από τις οποίες δημιουργούνται υποχρεώσεις της Χώρας μας με Χωροταξικό και Πολεοδομικό περιεχόμενο:</a:t>
            </a:r>
          </a:p>
          <a:p>
            <a:pPr algn="just"/>
            <a:r>
              <a:rPr lang="el-GR" sz="2800" dirty="0"/>
              <a:t>Η σύμβαση της Γρανάδας για την προστασία της αρχιτεκτονικής κληρονομιάς (κύρωση με ν.2039/1992 ) </a:t>
            </a:r>
          </a:p>
          <a:p>
            <a:pPr algn="just"/>
            <a:r>
              <a:rPr lang="el-GR" sz="2800" dirty="0"/>
              <a:t>Η σύμβαση της Φλωρεντίας για την προστασία του τοπίου</a:t>
            </a:r>
          </a:p>
          <a:p>
            <a:endParaRPr lang="el-GR" dirty="0"/>
          </a:p>
        </p:txBody>
      </p:sp>
    </p:spTree>
    <p:extLst>
      <p:ext uri="{BB962C8B-B14F-4D97-AF65-F5344CB8AC3E}">
        <p14:creationId xmlns:p14="http://schemas.microsoft.com/office/powerpoint/2010/main" val="4179201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500" b="1" dirty="0"/>
              <a:t>Επιρροές του Δικαίου της Ευρωπαϊκής Ένωσης</a:t>
            </a:r>
          </a:p>
        </p:txBody>
      </p:sp>
      <p:sp>
        <p:nvSpPr>
          <p:cNvPr id="3" name="2 - Θέση περιεχομένου"/>
          <p:cNvSpPr>
            <a:spLocks noGrp="1"/>
          </p:cNvSpPr>
          <p:nvPr>
            <p:ph idx="1"/>
          </p:nvPr>
        </p:nvSpPr>
        <p:spPr/>
        <p:txBody>
          <a:bodyPr>
            <a:normAutofit/>
          </a:bodyPr>
          <a:lstStyle/>
          <a:p>
            <a:r>
              <a:rPr lang="el-GR" sz="2000" dirty="0"/>
              <a:t>Η υποχρέωση εκτίμησης των επιπτώσεων στο περιβάλλον από την έγκριση σχεδίων και Προγραμμάτων ή για την πραγματοποίηση έργων και δραστηριοτήτων (</a:t>
            </a:r>
            <a:r>
              <a:rPr lang="el-GR" sz="1500" dirty="0"/>
              <a:t>υποχρέωση υπαγωγής σε διαδικασία στρατηγικής περιβαλλοντικής εκτίμησης τόσο των χωροταξικών πλαισίων όσο και των τοπικών και των ειδικών χωρικών σχεδίων</a:t>
            </a:r>
            <a:r>
              <a:rPr lang="el-GR" sz="2000" dirty="0"/>
              <a:t>)</a:t>
            </a:r>
          </a:p>
          <a:p>
            <a:r>
              <a:rPr lang="el-GR" sz="2000" dirty="0"/>
              <a:t>Οι οδηγίες για τις προστατευόμενες περιοχές και τα προστατευόμενα είδη χλωρίδας και πανίδας (</a:t>
            </a:r>
            <a:r>
              <a:rPr lang="el-GR" sz="1500" dirty="0"/>
              <a:t>υποχρέωση ενσωμάτωσης στα χωροταξικά και πολεοδομικά σχέδια κατάλληλων περιβαλλοντικών όρων και μέτρων για την διατήρηση σε ικανοποιητική κατάσταση των στοιχείων του φυσικού περιβάλλοντος</a:t>
            </a:r>
            <a:r>
              <a:rPr lang="el-GR" sz="2000" dirty="0"/>
              <a:t>)</a:t>
            </a:r>
          </a:p>
          <a:p>
            <a:r>
              <a:rPr lang="el-GR" sz="2000" dirty="0"/>
              <a:t>Η ενεργειακή απόδοση των κτιρίων (</a:t>
            </a:r>
            <a:r>
              <a:rPr lang="el-GR" sz="1500" dirty="0"/>
              <a:t>π.χ. πιστοποιητικό ενεργειακής απόδοσης των κτιρίων)</a:t>
            </a:r>
          </a:p>
          <a:p>
            <a:r>
              <a:rPr lang="el-GR" sz="2000" dirty="0"/>
              <a:t>Η Οδηγία 2014/89/ΕΕ περί θεσπίσεως πλαισίου για το θαλάσσιο χωροταξικό σχεδιασμό (</a:t>
            </a:r>
            <a:r>
              <a:rPr lang="el-GR" sz="1500" dirty="0"/>
              <a:t>εξαιρείται ο παράκτιος χώρος για τον οποίο δεν έχει αρμοδιότητα η Ε.Ε.)</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000" b="1" dirty="0"/>
              <a:t>Ευρωπαϊκή Σύμβαση για τα Δικαιώματα του Ανθρώπου (ΕΣΔΑ)</a:t>
            </a:r>
          </a:p>
        </p:txBody>
      </p:sp>
      <p:sp>
        <p:nvSpPr>
          <p:cNvPr id="3" name="2 - Θέση περιεχομένου"/>
          <p:cNvSpPr>
            <a:spLocks noGrp="1"/>
          </p:cNvSpPr>
          <p:nvPr>
            <p:ph idx="1"/>
          </p:nvPr>
        </p:nvSpPr>
        <p:spPr/>
        <p:txBody>
          <a:bodyPr/>
          <a:lstStyle/>
          <a:p>
            <a:pPr>
              <a:buNone/>
            </a:pPr>
            <a:r>
              <a:rPr lang="el-GR" dirty="0"/>
              <a:t>Επιρροές στην Ελληνική νομοθεσία:</a:t>
            </a:r>
          </a:p>
          <a:p>
            <a:pPr algn="just"/>
            <a:r>
              <a:rPr lang="el-GR" sz="2000" dirty="0"/>
              <a:t>Κρίθηκε από το ΕΔΔΑ ως αντίθετο με το άρθρο 1 του 1</a:t>
            </a:r>
            <a:r>
              <a:rPr lang="el-GR" sz="2000" baseline="30000" dirty="0"/>
              <a:t>ου</a:t>
            </a:r>
            <a:r>
              <a:rPr lang="el-GR" sz="2000" dirty="0"/>
              <a:t> </a:t>
            </a:r>
            <a:r>
              <a:rPr lang="el-GR" sz="2000" dirty="0" err="1"/>
              <a:t>ΠροσθΠρωτ</a:t>
            </a:r>
            <a:r>
              <a:rPr lang="el-GR" sz="2000" dirty="0"/>
              <a:t>. της ΕΣΔΑ, το άρθρο 1 του ν.653/1977 με το οποίο είχε θεσπισθεί αμάχητο τεκμήριο ωφέλειας των παρόδιων ιδιοκτητών στις περιπτώσεις διάνοιξης ή διαπλάτυνσης εθνικών οδών</a:t>
            </a:r>
          </a:p>
          <a:p>
            <a:pPr algn="just"/>
            <a:r>
              <a:rPr lang="el-GR" sz="2000" dirty="0"/>
              <a:t>Κρίθηκε ως αντίθετη στο άρθρο 1  η εξομοίωση όλων των εκτός σχεδίου πόλεως ακινήτων με εκτάσεις που έχουν ως αποκλειστικό προορισμό την γεωργική και κτηνοτροφική και δασοπονική εκμετάλλευση και την αναψυχή του κοινού.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br>
              <a:rPr lang="el-GR" sz="2500" b="1" dirty="0"/>
            </a:br>
            <a:br>
              <a:rPr lang="el-GR" sz="2500" b="1" dirty="0"/>
            </a:br>
            <a:r>
              <a:rPr lang="el-GR" sz="4400" b="1" dirty="0"/>
              <a:t>Η ιστορική διαμόρφωση του Χωροταξικού Δικαίου στην Ελλάδα</a:t>
            </a:r>
            <a:br>
              <a:rPr lang="el-GR" sz="4400" b="1" dirty="0"/>
            </a:br>
            <a:r>
              <a:rPr lang="el-GR" sz="3100" b="1" dirty="0"/>
              <a:t>Α. 19</a:t>
            </a:r>
            <a:r>
              <a:rPr lang="el-GR" sz="3100" b="1" baseline="30000" dirty="0"/>
              <a:t>Ος  αιώνας </a:t>
            </a:r>
            <a:endParaRPr lang="el-GR" sz="3100" b="1" dirty="0"/>
          </a:p>
        </p:txBody>
      </p:sp>
      <p:sp>
        <p:nvSpPr>
          <p:cNvPr id="3" name="2 - Θέση περιεχομένου"/>
          <p:cNvSpPr>
            <a:spLocks noGrp="1"/>
          </p:cNvSpPr>
          <p:nvPr>
            <p:ph idx="1"/>
          </p:nvPr>
        </p:nvSpPr>
        <p:spPr/>
        <p:txBody>
          <a:bodyPr>
            <a:normAutofit/>
          </a:bodyPr>
          <a:lstStyle/>
          <a:p>
            <a:pPr>
              <a:buNone/>
            </a:pPr>
            <a:r>
              <a:rPr lang="el-GR" sz="2000" dirty="0"/>
              <a:t>Ο 19</a:t>
            </a:r>
            <a:r>
              <a:rPr lang="el-GR" sz="2000" baseline="30000" dirty="0"/>
              <a:t>ος</a:t>
            </a:r>
            <a:r>
              <a:rPr lang="el-GR" sz="2000" dirty="0"/>
              <a:t> αιώνας : </a:t>
            </a:r>
            <a:r>
              <a:rPr lang="el-GR" sz="2000" dirty="0" err="1"/>
              <a:t>εκδυτικισμός</a:t>
            </a:r>
            <a:r>
              <a:rPr lang="el-GR" sz="2000" dirty="0"/>
              <a:t> των προτύπων οικιστικής οργάνωσης </a:t>
            </a:r>
          </a:p>
          <a:p>
            <a:pPr>
              <a:buNone/>
            </a:pPr>
            <a:r>
              <a:rPr lang="el-GR" sz="2000" dirty="0"/>
              <a:t>Εποχή Καποδίστρια: τα πρώτα σχέδια πόλης από μηχανικούς της γαλλικής στρατιωτικής αποστολής. Υιοθετήθηκε το σχέδιο πόλης με βάση την </a:t>
            </a:r>
            <a:r>
              <a:rPr lang="el-GR" sz="2000" dirty="0" err="1"/>
              <a:t>ιπποδάμειο</a:t>
            </a:r>
            <a:r>
              <a:rPr lang="el-GR" sz="2000" dirty="0"/>
              <a:t> ρυμοτομία </a:t>
            </a:r>
          </a:p>
          <a:p>
            <a:pPr>
              <a:buNone/>
            </a:pPr>
            <a:r>
              <a:rPr lang="el-GR" sz="2000" dirty="0"/>
              <a:t>Περίοδος της Αντιβασιλείας: βασιλικό Διάταγμα περί υγιεινής οικοδομής πόλεων και κωμών του 1835 με υποδείξεις για την ορθή οργάνωση των πόλεων </a:t>
            </a:r>
          </a:p>
          <a:p>
            <a:pPr>
              <a:buNone/>
            </a:pPr>
            <a:r>
              <a:rPr lang="el-GR" sz="2000" dirty="0"/>
              <a:t>Περίοδος της Βασιλείας του Γεωργίου του Α΄: εγκρίθηκαν 111 νέα σχέδια πόλεως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b="1" dirty="0"/>
              <a:t>Β. </a:t>
            </a:r>
            <a:r>
              <a:rPr lang="el-GR" sz="3600" b="1" dirty="0" err="1"/>
              <a:t>Βενιζελική</a:t>
            </a:r>
            <a:r>
              <a:rPr lang="el-GR" sz="3600" b="1" dirty="0"/>
              <a:t> Περίοδος</a:t>
            </a:r>
          </a:p>
        </p:txBody>
      </p:sp>
      <p:sp>
        <p:nvSpPr>
          <p:cNvPr id="3" name="2 - Θέση περιεχομένου"/>
          <p:cNvSpPr>
            <a:spLocks noGrp="1"/>
          </p:cNvSpPr>
          <p:nvPr>
            <p:ph idx="1"/>
          </p:nvPr>
        </p:nvSpPr>
        <p:spPr/>
        <p:txBody>
          <a:bodyPr>
            <a:normAutofit/>
          </a:bodyPr>
          <a:lstStyle/>
          <a:p>
            <a:pPr>
              <a:buNone/>
            </a:pPr>
            <a:r>
              <a:rPr lang="el-GR" sz="1800" dirty="0"/>
              <a:t>Κατέστη αναγκαίος ο εκσυγχρονισμός των αστικών κέντρων:</a:t>
            </a:r>
          </a:p>
          <a:p>
            <a:r>
              <a:rPr lang="el-GR" sz="1800" dirty="0"/>
              <a:t>αναδιοργάνωση του οικιστικού ιστού</a:t>
            </a:r>
          </a:p>
          <a:p>
            <a:r>
              <a:rPr lang="el-GR" sz="1800" dirty="0"/>
              <a:t>ίδρυση νέων οικισμών για την υποδοχή των προσφύγων </a:t>
            </a:r>
          </a:p>
          <a:p>
            <a:r>
              <a:rPr lang="el-GR" sz="1800" dirty="0"/>
              <a:t>ενσωμάτωση των νέων τεχνολογικών δεδομένων</a:t>
            </a:r>
          </a:p>
          <a:p>
            <a:r>
              <a:rPr lang="el-GR" sz="1800" dirty="0"/>
              <a:t>ιδρύθηκε Υπουργείο Συγκοινωνίας το έτος 1914</a:t>
            </a:r>
          </a:p>
          <a:p>
            <a:r>
              <a:rPr lang="el-GR" sz="1800" dirty="0"/>
              <a:t>συγκροτήθηκε Διεθνής Επιτροπή Σχεδιασμού για την Θεσσαλονίκη και θεσπίσθηκε ειδική νομοθεσία (ν.1394/1918)</a:t>
            </a:r>
          </a:p>
          <a:p>
            <a:r>
              <a:rPr lang="el-GR" sz="1800" dirty="0"/>
              <a:t>ψηφίσθηκε ο νόμος 3741/1929 περί ιδιοκτησίας κατά ορόφους (δημιουργήθηκε το νομοθετικό πλαίσιο για την κατασκευή της αστική πολυκατοικίας και την ανάπτυξη του θεσμού της αντιπαροχής)</a:t>
            </a:r>
          </a:p>
          <a:p>
            <a:r>
              <a:rPr lang="el-GR" sz="1800" dirty="0"/>
              <a:t>έκδοση του γενικού οικοδομικού Κανονισμού του 1929</a:t>
            </a:r>
          </a:p>
          <a:p>
            <a:r>
              <a:rPr lang="el-GR" sz="1800" b="1" dirty="0"/>
              <a:t>Διάταγμα της 17.07/16.08.1923 περί Σχεδίων Πόλεων, Κωμών και Συνοικισμών του Κράτους και οικοδομής αυτών</a:t>
            </a:r>
          </a:p>
          <a:p>
            <a:pPr>
              <a:buNone/>
            </a:pPr>
            <a:endParaRPr lang="el-GR"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b="1" dirty="0"/>
              <a:t>Γ. Μεταπολεμική περίοδος</a:t>
            </a:r>
            <a:br>
              <a:rPr lang="el-GR" dirty="0"/>
            </a:br>
            <a:endParaRPr lang="el-GR" dirty="0"/>
          </a:p>
        </p:txBody>
      </p:sp>
      <p:sp>
        <p:nvSpPr>
          <p:cNvPr id="3" name="2 - Θέση περιεχομένου"/>
          <p:cNvSpPr>
            <a:spLocks noGrp="1"/>
          </p:cNvSpPr>
          <p:nvPr>
            <p:ph idx="1"/>
          </p:nvPr>
        </p:nvSpPr>
        <p:spPr/>
        <p:txBody>
          <a:bodyPr>
            <a:normAutofit/>
          </a:bodyPr>
          <a:lstStyle/>
          <a:p>
            <a:r>
              <a:rPr lang="el-GR" sz="2000" dirty="0"/>
              <a:t>ΓΟΚ του 1955 ο οποίος αντικατέστησε τον ΓΟΚ του 1929 </a:t>
            </a:r>
            <a:r>
              <a:rPr lang="el-GR" sz="1800" dirty="0"/>
              <a:t>(μικρότερες αρτιότητες των οικοπέδων, αύξηση του ύψους των κτιρίων, κλιμάκωση των συντελεστών δόμησης)</a:t>
            </a:r>
          </a:p>
          <a:p>
            <a:r>
              <a:rPr lang="el-GR" sz="2000" dirty="0"/>
              <a:t> ΓΟΚ του 1973, επί Χούντας, αλλά και διάφοροι αναγκαστικοί νόμοι της εποχής  </a:t>
            </a:r>
            <a:r>
              <a:rPr lang="el-GR" sz="1800" dirty="0"/>
              <a:t>(αυξάνουν τα ύψη στην Αθήνα, αυξάνεται ο συντελεστής δόμησης των οικοπέδων, νομιμοποιούνται αυθαίρετα)</a:t>
            </a:r>
          </a:p>
          <a:p>
            <a:r>
              <a:rPr lang="el-GR" sz="2000" dirty="0"/>
              <a:t>Θεσπίσθηκαν οι βιομηχανικές περιοχές (ν.4458/1965) με σκοπό την δημιουργία βιομηχανικών πόλεων σε επιλεγμένες με χωρικά κριτήρια περιοχές </a:t>
            </a:r>
          </a:p>
          <a:p>
            <a:r>
              <a:rPr lang="el-GR" sz="2000" dirty="0"/>
              <a:t>Ν.1262/1972 περί ρυθμιστικών σχεδίων αστικών περιοχών  </a:t>
            </a:r>
            <a:r>
              <a:rPr lang="el-GR" sz="1800" dirty="0"/>
              <a:t>(δεν εφαρμόσθηκε)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b="1" dirty="0"/>
              <a:t>Δ. Μεταπολίτευση </a:t>
            </a:r>
          </a:p>
        </p:txBody>
      </p:sp>
      <p:sp>
        <p:nvSpPr>
          <p:cNvPr id="3" name="2 - Θέση περιεχομένου"/>
          <p:cNvSpPr>
            <a:spLocks noGrp="1"/>
          </p:cNvSpPr>
          <p:nvPr>
            <p:ph idx="1"/>
          </p:nvPr>
        </p:nvSpPr>
        <p:spPr/>
        <p:txBody>
          <a:bodyPr>
            <a:normAutofit fontScale="92500" lnSpcReduction="10000"/>
          </a:bodyPr>
          <a:lstStyle/>
          <a:p>
            <a:pPr algn="just"/>
            <a:r>
              <a:rPr lang="el-GR" sz="2000" dirty="0"/>
              <a:t>Θεσπίσθηκε ο ν.360/1976 (</a:t>
            </a:r>
            <a:r>
              <a:rPr lang="el-GR" sz="1800" dirty="0"/>
              <a:t>σχεδιασμός χώρου σε </a:t>
            </a:r>
            <a:r>
              <a:rPr lang="el-GR" sz="1800" dirty="0" err="1"/>
              <a:t>υπερτοπικό</a:t>
            </a:r>
            <a:r>
              <a:rPr lang="el-GR" sz="1800" dirty="0"/>
              <a:t> επίπεδο, συστάθηκε στο Υπουργείο Συντονισμού και Προγραμματισμού το Εθνικό Συμβούλιο Χωροταξίας και Περιβάλλοντος. </a:t>
            </a:r>
          </a:p>
          <a:p>
            <a:pPr algn="just"/>
            <a:r>
              <a:rPr lang="el-GR" sz="1800" dirty="0"/>
              <a:t>Ο νόμος εισήγαγε τρεις κατηγορίες χωροταξικών σχεδίων και προγραμμάτων: α) το εθνικό, β) τα τομεακά και γ) τα περιφερειακά. (Περιέπεσε σε αδράνεια για να καταργηθεί τελικώς)</a:t>
            </a:r>
          </a:p>
          <a:p>
            <a:pPr algn="just"/>
            <a:r>
              <a:rPr lang="el-GR" sz="2000" dirty="0"/>
              <a:t>Δεκαετία 1980: ρυθμιστικά σχέδια και προγράμματα για Αθήνα και Θεσσαλονίκη</a:t>
            </a:r>
            <a:r>
              <a:rPr lang="el-GR" sz="1800" dirty="0"/>
              <a:t> (με τυπικό νόμο)</a:t>
            </a:r>
          </a:p>
          <a:p>
            <a:pPr algn="just"/>
            <a:r>
              <a:rPr lang="el-GR" sz="2000" dirty="0"/>
              <a:t>Νόμος 947/1979 περί οικιστικών περιοχών </a:t>
            </a:r>
            <a:r>
              <a:rPr lang="el-GR" sz="1800" dirty="0"/>
              <a:t>(Γενική Μελέτη οικιστικής περιοχής &amp; πολεοδομική μελέτη)</a:t>
            </a:r>
          </a:p>
          <a:p>
            <a:pPr algn="just"/>
            <a:r>
              <a:rPr lang="el-GR" sz="2000" dirty="0"/>
              <a:t>Ν.2742/1999  &amp; 2508/1997 </a:t>
            </a:r>
            <a:r>
              <a:rPr lang="el-GR" sz="1800" dirty="0"/>
              <a:t>(θεσπίσθηκε η αρχή της βιώσιμης ανάπτυξης του χώρου)</a:t>
            </a:r>
          </a:p>
          <a:p>
            <a:pPr algn="just"/>
            <a:r>
              <a:rPr lang="el-GR" sz="2000" dirty="0"/>
              <a:t>Με τον ν. 1577/1985 εγκρίθηκε νέος Οικοδομικός Κανονισμός</a:t>
            </a:r>
            <a:r>
              <a:rPr lang="el-GR" sz="1800" dirty="0"/>
              <a:t> (ελεύθερη τοποθέτηση της οικοδομής στο οικόπεδο, ενοποίηση των ακάλυπτων χώρων των οικοδομικών τετραγώνων, παραδοσιακοί οικισμού, διατηρητέα)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endParaRPr lang="el-GR" sz="4500" b="1" dirty="0"/>
          </a:p>
        </p:txBody>
      </p:sp>
      <p:sp>
        <p:nvSpPr>
          <p:cNvPr id="3" name="2 - Θέση περιεχομένου"/>
          <p:cNvSpPr>
            <a:spLocks noGrp="1"/>
          </p:cNvSpPr>
          <p:nvPr>
            <p:ph idx="1"/>
          </p:nvPr>
        </p:nvSpPr>
        <p:spPr/>
        <p:txBody>
          <a:bodyPr>
            <a:normAutofit/>
          </a:bodyPr>
          <a:lstStyle/>
          <a:p>
            <a:r>
              <a:rPr lang="el-GR" sz="2000" dirty="0"/>
              <a:t>Π.Δ./</a:t>
            </a:r>
            <a:r>
              <a:rPr lang="el-GR" sz="2000" dirty="0" err="1"/>
              <a:t>γμα</a:t>
            </a:r>
            <a:r>
              <a:rPr lang="el-GR" sz="2000" dirty="0"/>
              <a:t> 81/1980 &amp; Π.Δ./</a:t>
            </a:r>
            <a:r>
              <a:rPr lang="el-GR" sz="2000" dirty="0" err="1"/>
              <a:t>γμα</a:t>
            </a:r>
            <a:r>
              <a:rPr lang="el-GR" sz="2000" dirty="0"/>
              <a:t> της 23</a:t>
            </a:r>
            <a:r>
              <a:rPr lang="el-GR" sz="2000" baseline="30000" dirty="0"/>
              <a:t>ης</a:t>
            </a:r>
            <a:r>
              <a:rPr lang="el-GR" sz="2000" dirty="0"/>
              <a:t> Φεβρουαρίου/6</a:t>
            </a:r>
            <a:r>
              <a:rPr lang="el-GR" sz="2000" baseline="30000" dirty="0"/>
              <a:t>ης</a:t>
            </a:r>
            <a:r>
              <a:rPr lang="el-GR" sz="2000" dirty="0"/>
              <a:t> Μαρτίου 1987 (</a:t>
            </a:r>
            <a:r>
              <a:rPr lang="el-GR" sz="1800" dirty="0"/>
              <a:t>καθορίσθηκαν οι επιτρεπόμενες χρήσεις με βάση την γενική και ειδική πολεοδομική τους λειτουργία στις περιοχές των Γενικών Πολεοδομικών Σχεδίων</a:t>
            </a:r>
            <a:r>
              <a:rPr lang="el-GR" sz="2000" dirty="0"/>
              <a:t>)</a:t>
            </a:r>
          </a:p>
          <a:p>
            <a:pPr>
              <a:buNone/>
            </a:pPr>
            <a:r>
              <a:rPr lang="el-GR" sz="1800" dirty="0" err="1"/>
              <a:t>Συμπερασματικώς</a:t>
            </a:r>
            <a:r>
              <a:rPr lang="el-GR" sz="1800" dirty="0"/>
              <a:t>, </a:t>
            </a:r>
            <a:r>
              <a:rPr lang="el-GR" sz="1800" u="sng" dirty="0"/>
              <a:t>τα χαρακτηριστικά της περιόδου αυτής</a:t>
            </a:r>
            <a:r>
              <a:rPr lang="el-GR" sz="1800" dirty="0"/>
              <a:t>: </a:t>
            </a:r>
          </a:p>
          <a:p>
            <a:r>
              <a:rPr lang="el-GR" sz="1800" dirty="0"/>
              <a:t>Διόγκωση της πολεοδομικής νομοθεσίας </a:t>
            </a:r>
          </a:p>
          <a:p>
            <a:r>
              <a:rPr lang="el-GR" sz="1800" dirty="0"/>
              <a:t>Διόγκωση διοικητικής και δικαστικής ύλης</a:t>
            </a:r>
          </a:p>
          <a:p>
            <a:r>
              <a:rPr lang="el-GR" sz="1800" dirty="0"/>
              <a:t>Έλλειψη ενιαίας πολεοδομικής ορολογίας,</a:t>
            </a:r>
          </a:p>
          <a:p>
            <a:r>
              <a:rPr lang="el-GR" sz="1800" dirty="0"/>
              <a:t> Αποκλίνουσες ρυθμίσεις σε πολεοδομικά σχέδια διαφορετικών επιπέδων,</a:t>
            </a:r>
          </a:p>
          <a:p>
            <a:r>
              <a:rPr lang="el-GR" sz="1800" dirty="0"/>
              <a:t> Νομική ανασφάλεια ως προς το ισχύον ανά περιοχή πολεοδομικό καθεστώς,</a:t>
            </a:r>
          </a:p>
          <a:p>
            <a:r>
              <a:rPr lang="el-GR" sz="1800" dirty="0"/>
              <a:t>Επικαλύψεις με την δημιουργία επάλληλων επιπέδων σχεδιασμού</a:t>
            </a:r>
          </a:p>
          <a:p>
            <a:r>
              <a:rPr lang="el-GR" sz="1800" dirty="0"/>
              <a:t>Δυσκολία ορθολογικού σχεδιασμού</a:t>
            </a:r>
          </a:p>
          <a:p>
            <a:r>
              <a:rPr lang="el-GR" sz="1800" dirty="0"/>
              <a:t>Αύξηση αυθαίρετης δόμησης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92696"/>
            <a:ext cx="8229600" cy="1143000"/>
          </a:xfrm>
        </p:spPr>
        <p:txBody>
          <a:bodyPr>
            <a:normAutofit/>
          </a:bodyPr>
          <a:lstStyle/>
          <a:p>
            <a:r>
              <a:rPr lang="el-GR" sz="3600" b="1" dirty="0"/>
              <a:t>Ορισμός </a:t>
            </a:r>
          </a:p>
        </p:txBody>
      </p:sp>
      <p:sp>
        <p:nvSpPr>
          <p:cNvPr id="3" name="2 - Θέση περιεχομένου"/>
          <p:cNvSpPr>
            <a:spLocks noGrp="1"/>
          </p:cNvSpPr>
          <p:nvPr>
            <p:ph idx="1"/>
          </p:nvPr>
        </p:nvSpPr>
        <p:spPr/>
        <p:txBody>
          <a:bodyPr/>
          <a:lstStyle/>
          <a:p>
            <a:pPr algn="just">
              <a:buNone/>
            </a:pPr>
            <a:r>
              <a:rPr lang="el-GR" dirty="0"/>
              <a:t>Ως χωροταξικό και πολεοδομικό δίκαιο νοείται το σύνολο των κανόνων, διαδικασιών και τεχνικών με τις οποίες επιδιώκεται η ρύθμιση της χρήσης του χώρου στον οποίο ζει, δραστηριοποιείται και αναπτύσσεται ο άνθρωπος.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3200" b="1" dirty="0"/>
              <a:t>Ε. Το Χωροταξικό και Πολεοδομικό Δίκαιο στην εποχή των μνημονίων </a:t>
            </a:r>
            <a:br>
              <a:rPr lang="el-GR" sz="3600" dirty="0"/>
            </a:br>
            <a:endParaRPr lang="el-GR" sz="3600" dirty="0"/>
          </a:p>
        </p:txBody>
      </p:sp>
      <p:sp>
        <p:nvSpPr>
          <p:cNvPr id="3" name="2 - Θέση περιεχομένου"/>
          <p:cNvSpPr>
            <a:spLocks noGrp="1"/>
          </p:cNvSpPr>
          <p:nvPr>
            <p:ph idx="1"/>
          </p:nvPr>
        </p:nvSpPr>
        <p:spPr/>
        <p:txBody>
          <a:bodyPr>
            <a:normAutofit/>
          </a:bodyPr>
          <a:lstStyle/>
          <a:p>
            <a:pPr>
              <a:buNone/>
            </a:pPr>
            <a:r>
              <a:rPr lang="el-GR" sz="2000" dirty="0">
                <a:solidFill>
                  <a:srgbClr val="002060"/>
                </a:solidFill>
              </a:rPr>
              <a:t>Δεσμεύσεις</a:t>
            </a:r>
            <a:r>
              <a:rPr lang="el-GR" sz="2000" dirty="0"/>
              <a:t> που ανέλαβε η Ελλάδα:</a:t>
            </a:r>
          </a:p>
          <a:p>
            <a:r>
              <a:rPr lang="el-GR" sz="2000" dirty="0"/>
              <a:t>επιτάχυνση των διαδικασιών </a:t>
            </a:r>
            <a:r>
              <a:rPr lang="el-GR" sz="2000" dirty="0" err="1"/>
              <a:t>αδειοδότησης</a:t>
            </a:r>
            <a:endParaRPr lang="el-GR" sz="2000" dirty="0"/>
          </a:p>
          <a:p>
            <a:r>
              <a:rPr lang="el-GR" sz="2000" dirty="0"/>
              <a:t>βελτίωση της λειτουργικότητας των χωροταξικών και πολεοδομικών σχεδίων</a:t>
            </a:r>
          </a:p>
          <a:p>
            <a:r>
              <a:rPr lang="el-GR" sz="2000" dirty="0"/>
              <a:t>μεγαλύτερη ευελιξία στην αξιοποίηση των ακινήτων σε ιδιωτικές επενδύσεις</a:t>
            </a:r>
          </a:p>
          <a:p>
            <a:r>
              <a:rPr lang="el-GR" sz="2000" dirty="0"/>
              <a:t>νέα περιβαλλοντική νομοθεσία για την </a:t>
            </a:r>
            <a:r>
              <a:rPr lang="el-GR" sz="2000" dirty="0" err="1"/>
              <a:t>αδειοδότηση</a:t>
            </a:r>
            <a:r>
              <a:rPr lang="el-GR" sz="2000" dirty="0"/>
              <a:t> των έργων και των δραστηριοτήτων</a:t>
            </a:r>
          </a:p>
          <a:p>
            <a:r>
              <a:rPr lang="el-GR" sz="2000" dirty="0"/>
              <a:t>ρύθμιση των αυθαιρέτων σε συνάρτηση με την δημιουργία περιβαλλοντικού ισοζυγίου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0688"/>
            <a:ext cx="8229600" cy="1143000"/>
          </a:xfrm>
        </p:spPr>
        <p:txBody>
          <a:bodyPr>
            <a:normAutofit/>
          </a:bodyPr>
          <a:lstStyle/>
          <a:p>
            <a:pPr algn="ctr"/>
            <a:r>
              <a:rPr lang="el-GR" sz="3600" b="1" dirty="0"/>
              <a:t>ΣΤ. Το Χωροταξικό και Πολεοδομικό Δίκαιο στην εποχή των μνημονίων (νομοθεσία)</a:t>
            </a:r>
            <a:endParaRPr lang="el-GR" sz="3600" dirty="0"/>
          </a:p>
        </p:txBody>
      </p:sp>
      <p:sp>
        <p:nvSpPr>
          <p:cNvPr id="3" name="2 - Θέση περιεχομένου"/>
          <p:cNvSpPr>
            <a:spLocks noGrp="1"/>
          </p:cNvSpPr>
          <p:nvPr>
            <p:ph idx="1"/>
          </p:nvPr>
        </p:nvSpPr>
        <p:spPr/>
        <p:txBody>
          <a:bodyPr>
            <a:normAutofit/>
          </a:bodyPr>
          <a:lstStyle/>
          <a:p>
            <a:r>
              <a:rPr lang="el-GR" sz="1600" b="1" dirty="0"/>
              <a:t>Ν. 4269/2014</a:t>
            </a:r>
            <a:r>
              <a:rPr lang="el-GR" sz="1600" dirty="0"/>
              <a:t> με τη μεταρρύθμιση της σχετικής νομοθεσίας με το χωροταξικό και πολεοδομικό σχεδιασμό</a:t>
            </a:r>
          </a:p>
          <a:p>
            <a:r>
              <a:rPr lang="el-GR" sz="1600" b="1" dirty="0"/>
              <a:t>Ν.4062/2012</a:t>
            </a:r>
            <a:r>
              <a:rPr lang="el-GR" sz="1600" dirty="0"/>
              <a:t> για το πρώην αεροδρόμιο του Ελληνικού και την αξιοποίηση της παράκτιας ζώνης του Αγ. Κοσμά </a:t>
            </a:r>
          </a:p>
          <a:p>
            <a:r>
              <a:rPr lang="el-GR" sz="1600" b="1" dirty="0"/>
              <a:t>Ν.4030/2011</a:t>
            </a:r>
            <a:r>
              <a:rPr lang="el-GR" sz="1600" dirty="0"/>
              <a:t> για τον νέο τρόπο έκδοσης των αδειών δόμησης</a:t>
            </a:r>
          </a:p>
          <a:p>
            <a:r>
              <a:rPr lang="el-GR" sz="1600" b="1" dirty="0"/>
              <a:t>Ν.4067/2012</a:t>
            </a:r>
            <a:r>
              <a:rPr lang="el-GR" sz="1600" dirty="0"/>
              <a:t> νέος Οικοδομικός Κανονισμός </a:t>
            </a:r>
          </a:p>
          <a:p>
            <a:r>
              <a:rPr lang="el-GR" sz="1600" b="1" dirty="0"/>
              <a:t>Ν.4280/2014</a:t>
            </a:r>
            <a:r>
              <a:rPr lang="el-GR" sz="1600" dirty="0"/>
              <a:t> νέες διατάξεις για την προστασία των Δασών</a:t>
            </a:r>
          </a:p>
          <a:p>
            <a:r>
              <a:rPr lang="el-GR" sz="1600" b="1" dirty="0"/>
              <a:t>Ν. 3986/2011 </a:t>
            </a:r>
            <a:r>
              <a:rPr lang="el-GR" sz="1600" dirty="0"/>
              <a:t>για τα Ειδικά Σχέδια Χωρικής Ανάπτυξης Δημοσίων Ακινήτων (ΕΣΧΑΔΑ) </a:t>
            </a:r>
          </a:p>
          <a:p>
            <a:r>
              <a:rPr lang="el-GR" sz="1600" b="1" dirty="0"/>
              <a:t>Ν. 3894/2010 </a:t>
            </a:r>
            <a:r>
              <a:rPr lang="el-GR" sz="1600" dirty="0"/>
              <a:t>για τα Ειδικά Σχέδια Χωρικής Ανάπτυξης Στρατηγικών Επενδύσεων (ΕΣΧΑΣΕ) </a:t>
            </a:r>
          </a:p>
          <a:p>
            <a:r>
              <a:rPr lang="el-GR" sz="1600" b="1" dirty="0"/>
              <a:t>Ν.4014/2011 </a:t>
            </a:r>
            <a:r>
              <a:rPr lang="el-GR" sz="1600" dirty="0"/>
              <a:t> (</a:t>
            </a:r>
            <a:r>
              <a:rPr lang="el-GR" sz="1400" dirty="0"/>
              <a:t>κρίθηκε αντισυνταγματικός από το </a:t>
            </a:r>
            <a:r>
              <a:rPr lang="el-GR" sz="1400" dirty="0" err="1"/>
              <a:t>ΣτΕ</a:t>
            </a:r>
            <a:r>
              <a:rPr lang="el-GR" sz="1800" dirty="0"/>
              <a:t>) </a:t>
            </a:r>
            <a:r>
              <a:rPr lang="el-GR" sz="1800" b="1" dirty="0"/>
              <a:t>Ν.4178/2013</a:t>
            </a:r>
            <a:r>
              <a:rPr lang="el-GR" sz="1800" dirty="0"/>
              <a:t> &amp; </a:t>
            </a:r>
            <a:r>
              <a:rPr lang="el-GR" sz="1800" b="1" dirty="0"/>
              <a:t>Ν.4495/2017</a:t>
            </a:r>
            <a:r>
              <a:rPr lang="el-GR" sz="1800" dirty="0"/>
              <a:t> για την ρύθμιση της αυθαίρετης δόμησης </a:t>
            </a:r>
          </a:p>
          <a:p>
            <a:r>
              <a:rPr lang="el-GR" sz="1600" b="1" dirty="0"/>
              <a:t>Π.Δ/</a:t>
            </a:r>
            <a:r>
              <a:rPr lang="el-GR" sz="1600" b="1" dirty="0" err="1"/>
              <a:t>γμα</a:t>
            </a:r>
            <a:r>
              <a:rPr lang="el-GR" sz="1600" b="1" dirty="0"/>
              <a:t> 59/2018 </a:t>
            </a:r>
            <a:r>
              <a:rPr lang="el-GR" sz="1600" dirty="0"/>
              <a:t>με το οποίο καθορίσθηκαν εκ νέου οι χρήσεις γης </a:t>
            </a:r>
          </a:p>
          <a:p>
            <a:r>
              <a:rPr lang="el-GR" sz="1600" b="1" dirty="0"/>
              <a:t>Ν.4447/2016</a:t>
            </a:r>
            <a:r>
              <a:rPr lang="el-GR" sz="1600" dirty="0"/>
              <a:t> (ο οποίος κατήργησε τον ν.4269/2014) για την διάρθρωση και οργάνωση του συστήματος Χωρικού Σχεδιασμού</a:t>
            </a:r>
            <a:endParaRPr lang="el-GR" sz="16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400" b="1" dirty="0"/>
              <a:t>Τύποι Χωρικών Σχεδίων </a:t>
            </a:r>
            <a:br>
              <a:rPr lang="el-GR" dirty="0"/>
            </a:br>
            <a:endParaRPr lang="el-GR" dirty="0"/>
          </a:p>
        </p:txBody>
      </p:sp>
      <p:sp>
        <p:nvSpPr>
          <p:cNvPr id="3" name="2 - Θέση περιεχομένου"/>
          <p:cNvSpPr>
            <a:spLocks noGrp="1"/>
          </p:cNvSpPr>
          <p:nvPr>
            <p:ph idx="1"/>
          </p:nvPr>
        </p:nvSpPr>
        <p:spPr/>
        <p:txBody>
          <a:bodyPr>
            <a:normAutofit/>
          </a:bodyPr>
          <a:lstStyle/>
          <a:p>
            <a:pPr>
              <a:buNone/>
            </a:pPr>
            <a:r>
              <a:rPr lang="el-GR" sz="1800" dirty="0"/>
              <a:t>Διακρίνονται σε τέσσερεις τύπους ανάλογα με τον σκοπό και το περιεχόμενό τους:</a:t>
            </a:r>
          </a:p>
          <a:p>
            <a:pPr marL="342900" indent="-342900">
              <a:buFont typeface="+mj-lt"/>
              <a:buAutoNum type="arabicPeriod"/>
            </a:pPr>
            <a:r>
              <a:rPr lang="el-GR" sz="2000" b="1" u="sng" dirty="0">
                <a:solidFill>
                  <a:schemeClr val="accent1">
                    <a:lumMod val="75000"/>
                  </a:schemeClr>
                </a:solidFill>
              </a:rPr>
              <a:t>Σχέδια Γενικού προσανατολισμού</a:t>
            </a:r>
            <a:r>
              <a:rPr lang="el-GR" sz="2000" u="sng" dirty="0">
                <a:solidFill>
                  <a:schemeClr val="accent1">
                    <a:lumMod val="75000"/>
                  </a:schemeClr>
                </a:solidFill>
              </a:rPr>
              <a:t> </a:t>
            </a:r>
            <a:r>
              <a:rPr lang="el-GR" sz="1800" u="sng" dirty="0"/>
              <a:t>(</a:t>
            </a:r>
            <a:r>
              <a:rPr lang="el-GR" sz="1800" dirty="0"/>
              <a:t>αμιγώς ενδεικτικά, στερούνται νομικής δεσμευτικότητας, λειτουργούν ως εσωτερικές κατευθυντήριες γραμμές) </a:t>
            </a:r>
            <a:endParaRPr lang="el-GR" sz="1800" u="sng" dirty="0"/>
          </a:p>
          <a:p>
            <a:pPr marL="342900" indent="-342900">
              <a:buFont typeface="+mj-lt"/>
              <a:buAutoNum type="arabicPeriod"/>
            </a:pPr>
            <a:r>
              <a:rPr lang="el-GR" sz="2000" b="1" u="sng" dirty="0">
                <a:solidFill>
                  <a:schemeClr val="accent1">
                    <a:lumMod val="75000"/>
                  </a:schemeClr>
                </a:solidFill>
              </a:rPr>
              <a:t>Στρατηγικά Σχέδια </a:t>
            </a:r>
            <a:r>
              <a:rPr lang="el-GR" sz="1800" u="sng" dirty="0"/>
              <a:t>(</a:t>
            </a:r>
            <a:r>
              <a:rPr lang="el-GR" sz="1800" dirty="0"/>
              <a:t>με κατευθυντήριο χαρακτήρα, καθοδήγηση για την σύνταξη των τοπικών χωρικών σχεδίων, προσανατολισμός επενδύσεων)</a:t>
            </a:r>
            <a:endParaRPr lang="el-GR" sz="1800" u="sng" dirty="0"/>
          </a:p>
          <a:p>
            <a:pPr marL="342900" indent="-342900">
              <a:buFont typeface="+mj-lt"/>
              <a:buAutoNum type="arabicPeriod"/>
            </a:pPr>
            <a:r>
              <a:rPr lang="el-GR" sz="2000" b="1" u="sng" dirty="0">
                <a:solidFill>
                  <a:schemeClr val="accent1">
                    <a:lumMod val="75000"/>
                  </a:schemeClr>
                </a:solidFill>
              </a:rPr>
              <a:t>Σχέδια Πλαίσια </a:t>
            </a:r>
            <a:r>
              <a:rPr lang="el-GR" sz="1800" u="sng" dirty="0"/>
              <a:t>(</a:t>
            </a:r>
            <a:r>
              <a:rPr lang="el-GR" sz="1800" dirty="0"/>
              <a:t>διακρίνονται περαιτέρω σε δομικά πλαίσια και σε γενικά προγραμματικά σχέδια)</a:t>
            </a:r>
          </a:p>
          <a:p>
            <a:pPr marL="342900" indent="-342900">
              <a:buFont typeface="+mj-lt"/>
              <a:buAutoNum type="arabicPeriod"/>
            </a:pPr>
            <a:r>
              <a:rPr lang="el-GR" sz="2000" b="1" u="sng" dirty="0">
                <a:solidFill>
                  <a:schemeClr val="accent1">
                    <a:lumMod val="75000"/>
                  </a:schemeClr>
                </a:solidFill>
              </a:rPr>
              <a:t>Σχέδια Ρυθμιστικού Χαρακτήρα </a:t>
            </a:r>
            <a:r>
              <a:rPr lang="el-GR" sz="1800" u="sng" dirty="0"/>
              <a:t>(</a:t>
            </a:r>
            <a:r>
              <a:rPr lang="el-GR" sz="1800" dirty="0"/>
              <a:t>είναι τα πολεοδομικά σχέδια εφαρμογής του </a:t>
            </a:r>
            <a:r>
              <a:rPr lang="el-GR" sz="1800" dirty="0" err="1"/>
              <a:t>αρθρου</a:t>
            </a:r>
            <a:r>
              <a:rPr lang="el-GR" sz="1800" dirty="0"/>
              <a:t> 10 του ν.4447/2016, μετεξέλιξη των πολεοδομικών Μελετών του ν.1337/1983 και των Σχεδίων Πόλεως του Ν.Δ/τος του 1923)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b="1" dirty="0"/>
              <a:t>Τα χωροταξικά και πολεοδομικά σχέδια κατά τον νόμο 4447/2016</a:t>
            </a:r>
            <a:br>
              <a:rPr lang="el-GR" sz="4000" dirty="0"/>
            </a:br>
            <a:endParaRPr lang="el-GR" sz="4000" dirty="0"/>
          </a:p>
        </p:txBody>
      </p:sp>
      <p:sp>
        <p:nvSpPr>
          <p:cNvPr id="3" name="2 - Θέση περιεχομένου"/>
          <p:cNvSpPr>
            <a:spLocks noGrp="1"/>
          </p:cNvSpPr>
          <p:nvPr>
            <p:ph idx="1"/>
          </p:nvPr>
        </p:nvSpPr>
        <p:spPr/>
        <p:txBody>
          <a:bodyPr>
            <a:normAutofit/>
          </a:bodyPr>
          <a:lstStyle/>
          <a:p>
            <a:pPr>
              <a:buNone/>
            </a:pPr>
            <a:r>
              <a:rPr lang="el-GR" sz="2000" dirty="0"/>
              <a:t>Ο χωρικός σχεδιασμός διαρθρώνεται σε εθνικό, περιφερειακό και εθνικό επίπεδο</a:t>
            </a:r>
          </a:p>
          <a:p>
            <a:pPr>
              <a:buNone/>
            </a:pPr>
            <a:r>
              <a:rPr lang="el-GR" sz="2000" dirty="0"/>
              <a:t>Διακρίνεται ανάλογα με τον χαρακτήρα του σε:</a:t>
            </a:r>
          </a:p>
          <a:p>
            <a:r>
              <a:rPr lang="el-GR" sz="2000" dirty="0"/>
              <a:t> στρατηγικό (</a:t>
            </a:r>
            <a:r>
              <a:rPr lang="el-GR" sz="1500" dirty="0"/>
              <a:t>εκπονείται σε εθνική ή περιφερειακή κλίμακα, θέτει μεσοπρόθεσμους ή μακροπρόθεσμους στόχους, </a:t>
            </a:r>
            <a:r>
              <a:rPr lang="el-GR" sz="1600" dirty="0"/>
              <a:t>γενικές κατευθύνσεις &amp; </a:t>
            </a:r>
            <a:r>
              <a:rPr lang="el-GR" sz="1500" dirty="0"/>
              <a:t>ρυθμίσεις για την διαμόρφωση των οικιστικών περιοχών, των περιοχών άσκησης παραγωγικών και επιχειρηματικών δραστηριοτήτων και των περιοχών προστασίας). Εδώ υπάγονται </a:t>
            </a:r>
            <a:r>
              <a:rPr lang="el-GR" sz="1600" dirty="0"/>
              <a:t>τα ειδικά χωροταξικά πλαίσια και τα περιφερειακά χωροταξικά πλαίσια</a:t>
            </a:r>
            <a:endParaRPr lang="el-GR" sz="1500" dirty="0"/>
          </a:p>
          <a:p>
            <a:r>
              <a:rPr lang="el-GR" sz="2000" dirty="0"/>
              <a:t>Ρυθμιστικό (</a:t>
            </a:r>
            <a:r>
              <a:rPr lang="el-GR" sz="1500" dirty="0"/>
              <a:t>πολεοδομικός σχεδιασμός με τον οποίο καθορίζονται οι κανόνες για τη χρήση, την δόμηση και την εν γένει εκμετάλλευση του εδάφους στον αστικό χώρο και την ύπαιθρο</a:t>
            </a:r>
            <a:r>
              <a:rPr lang="el-GR" sz="2000" dirty="0"/>
              <a:t>. </a:t>
            </a:r>
            <a:r>
              <a:rPr lang="el-GR" sz="1500" dirty="0"/>
              <a:t>Εδώ υπάγονται τα πολεοδομικά σχέδια που εκπονούνται σε τοπική κλίμακα  και ειδικότερα τα τοπικά χωρικά σχέδια και τα ειδικά χωρικά σχέδια αλλά και τα</a:t>
            </a:r>
            <a:r>
              <a:rPr lang="el-GR" sz="1600" dirty="0"/>
              <a:t> πολεοδομικά σχέδια εφαρμογής</a:t>
            </a:r>
            <a:endParaRPr lang="el-GR" sz="15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4000" b="1" dirty="0"/>
              <a:t>Χαρακτηριστικά του νέου συστήματος χωρικού σχεδιασμού</a:t>
            </a:r>
            <a:endParaRPr lang="el-GR" sz="4000" dirty="0"/>
          </a:p>
        </p:txBody>
      </p:sp>
      <p:sp>
        <p:nvSpPr>
          <p:cNvPr id="3" name="2 - Θέση περιεχομένου"/>
          <p:cNvSpPr>
            <a:spLocks noGrp="1"/>
          </p:cNvSpPr>
          <p:nvPr>
            <p:ph idx="1"/>
          </p:nvPr>
        </p:nvSpPr>
        <p:spPr/>
        <p:txBody>
          <a:bodyPr>
            <a:normAutofit/>
          </a:bodyPr>
          <a:lstStyle/>
          <a:p>
            <a:r>
              <a:rPr lang="el-GR" sz="1800" dirty="0"/>
              <a:t>Ενιαίος χωροταξικός και πολεοδομικός σχεδιασμός με διακριτά επίπεδα χωροταξικών σχεδίων</a:t>
            </a:r>
          </a:p>
          <a:p>
            <a:r>
              <a:rPr lang="el-GR" sz="1800" dirty="0"/>
              <a:t>Θέσπιση εθνικής χωρικής στρατηγικής για την βιώσιμη ανάπτυξη και την οργάνωση του εθνικού χώρου από το Υπουργικό Συμβούλιο (βασικοί άξονες για ολόκληρο το φάσμα των θεμάτων)</a:t>
            </a:r>
          </a:p>
          <a:p>
            <a:r>
              <a:rPr lang="el-GR" sz="1800" dirty="0"/>
              <a:t>Δημιουργία δύο παράλληλων εργαλείων σχεδιασμού: α) Τοπικά Χωρικά Σχέδια και  β) Ειδικά Χωρικά Σχέδια</a:t>
            </a:r>
          </a:p>
          <a:p>
            <a:r>
              <a:rPr lang="el-GR" sz="1800" dirty="0"/>
              <a:t>Καταργούνται τα ρυθμιστικά σχέδια των μεγάλων συγκροτημάτων (απορροφώνται από τα περιφερειακά χωροταξικά πλαίσια και τοπικά χωρικά σχέδια)</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b="1" dirty="0"/>
              <a:t>Ειδικά και Περιφερειακά χωροταξικά πλαίσια </a:t>
            </a:r>
          </a:p>
        </p:txBody>
      </p:sp>
      <p:sp>
        <p:nvSpPr>
          <p:cNvPr id="3" name="2 - Θέση περιεχομένου"/>
          <p:cNvSpPr>
            <a:spLocks noGrp="1"/>
          </p:cNvSpPr>
          <p:nvPr>
            <p:ph idx="1"/>
          </p:nvPr>
        </p:nvSpPr>
        <p:spPr/>
        <p:txBody>
          <a:bodyPr>
            <a:normAutofit fontScale="70000" lnSpcReduction="20000"/>
          </a:bodyPr>
          <a:lstStyle/>
          <a:p>
            <a:pPr marL="0" indent="0">
              <a:buNone/>
            </a:pPr>
            <a:r>
              <a:rPr lang="el-GR" b="1" dirty="0">
                <a:solidFill>
                  <a:schemeClr val="bg2">
                    <a:lumMod val="25000"/>
                  </a:schemeClr>
                </a:solidFill>
              </a:rPr>
              <a:t>Ειδικά χωροταξικά πλαίσια</a:t>
            </a:r>
            <a:r>
              <a:rPr lang="el-GR" dirty="0"/>
              <a:t>. Τα ειδικά χωροταξικά πλαίσια είναι σύνολα κειμένων και διαγραμμάτων με τα οποία προσδιορίζονται στρατηγικές κατευθύνσεις σε εθνικό επίπεδο ιδίως για:</a:t>
            </a:r>
          </a:p>
          <a:p>
            <a:r>
              <a:rPr lang="el-GR" dirty="0"/>
              <a:t>α) την χωρική διάρθρωση και δομή του οικιστικού δικτύου της χώρας, </a:t>
            </a:r>
          </a:p>
          <a:p>
            <a:r>
              <a:rPr lang="el-GR" dirty="0"/>
              <a:t>β) την χωρική διάρθρωση των τομέων ή κλάδων παραγωγικών δραστηριοτήτων και γενικότερα τομέων ανάπτυξης εθνικής σημασίας. </a:t>
            </a:r>
          </a:p>
          <a:p>
            <a:endParaRPr lang="el-GR" dirty="0"/>
          </a:p>
          <a:p>
            <a:pPr marL="0" indent="0">
              <a:buNone/>
            </a:pPr>
            <a:r>
              <a:rPr lang="el-GR" b="1" dirty="0">
                <a:solidFill>
                  <a:schemeClr val="bg2">
                    <a:lumMod val="25000"/>
                  </a:schemeClr>
                </a:solidFill>
              </a:rPr>
              <a:t>Περιφερειακά χωροταξικά πλαίσια: </a:t>
            </a:r>
            <a:r>
              <a:rPr lang="el-GR" dirty="0"/>
              <a:t>σύνολα κειμένων χαρτών ή και διαγραμμάτων τα οποία παρέχουν κατευθύνσεις χωρικής ανάπτυξης και οργάνωσης σε Περιφερειακό επίπεδο. Οι κατευθύνσεις αφορούν:</a:t>
            </a:r>
          </a:p>
          <a:p>
            <a:r>
              <a:rPr lang="el-GR" dirty="0"/>
              <a:t> α) στην αποτίμηση, ανάδειξη και αξιοποίηση των ιδιαίτερων αναπτυξιακών και χωρικών χαρακτηριστικών κάθε Περιφέρειας για την ισότιμη ένταξή της στον εθνικό, </a:t>
            </a:r>
            <a:r>
              <a:rPr lang="el-GR" dirty="0" err="1"/>
              <a:t>ενωσιακό</a:t>
            </a:r>
            <a:r>
              <a:rPr lang="el-GR" dirty="0"/>
              <a:t> και διεθνή χώρο,</a:t>
            </a:r>
          </a:p>
          <a:p>
            <a:r>
              <a:rPr lang="el-GR" dirty="0"/>
              <a:t> β) στην χωρική διάρθρωση των βασικών παραγωγικών τομέων και κλάδων, των περιφερειακών δικτύων μεταφορών, την οικιστική ανάπτυξη και ανασυγκρότηση του αστικού χώρου και τέλος την ανάδειξη, την προβολή και προστασία της φυσικής πολιτιστικής κληρονομιάς. </a:t>
            </a:r>
          </a:p>
          <a:p>
            <a:endParaRPr lang="el-GR"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000" b="1" dirty="0"/>
              <a:t>Νομική δεσμευτικότητα των ειδικών &amp; περιφερειακών χωροταξικών πλαισίων </a:t>
            </a:r>
            <a:endParaRPr lang="el-GR" sz="3000" dirty="0"/>
          </a:p>
        </p:txBody>
      </p:sp>
      <p:sp>
        <p:nvSpPr>
          <p:cNvPr id="3" name="2 - Θέση περιεχομένου"/>
          <p:cNvSpPr>
            <a:spLocks noGrp="1"/>
          </p:cNvSpPr>
          <p:nvPr>
            <p:ph idx="1"/>
          </p:nvPr>
        </p:nvSpPr>
        <p:spPr/>
        <p:txBody>
          <a:bodyPr>
            <a:normAutofit/>
          </a:bodyPr>
          <a:lstStyle/>
          <a:p>
            <a:r>
              <a:rPr lang="el-GR" sz="2000" dirty="0"/>
              <a:t>Οι κατευθυντήριες διατάξεις  τους έχουν νομική δεσμευτικότητα  και υπερισχύουν των ιεραρχικώς υποκείμενων πολεοδομικών σχεδίων </a:t>
            </a:r>
          </a:p>
          <a:p>
            <a:r>
              <a:rPr lang="el-GR" sz="2000" dirty="0"/>
              <a:t>Περιέχουν δεσμευτικές κατευθύνσεις ως προς την επίτευξη συγκεκριμένων αποτελεσμάτων. Εφόσον οι ρυθμίσεις τους είναι αρκούντως σαφείς χωρίς ανάγκη εξειδίκευσης = άμεσα εφαρμοστέες και δεσμευτικές. </a:t>
            </a:r>
          </a:p>
          <a:p>
            <a:r>
              <a:rPr lang="el-GR" sz="2000" dirty="0"/>
              <a:t>Δεσμεύουν το περιεχόμενο των ειδικών και τοπικών χωρικών σχεδίων, και των περιβαλλοντικών όρων καθώς και των αδειών για την εγκατάσταση παραγωγικών και επιχειρηματικών δραστηριοτήτων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b="1" dirty="0"/>
              <a:t>Μέθοδοι εναρμόνισης</a:t>
            </a:r>
          </a:p>
        </p:txBody>
      </p:sp>
      <p:sp>
        <p:nvSpPr>
          <p:cNvPr id="3" name="2 - Θέση περιεχομένου"/>
          <p:cNvSpPr>
            <a:spLocks noGrp="1"/>
          </p:cNvSpPr>
          <p:nvPr>
            <p:ph idx="1"/>
          </p:nvPr>
        </p:nvSpPr>
        <p:spPr/>
        <p:txBody>
          <a:bodyPr>
            <a:normAutofit fontScale="77500" lnSpcReduction="20000"/>
          </a:bodyPr>
          <a:lstStyle/>
          <a:p>
            <a:pPr marL="0" indent="0">
              <a:buNone/>
            </a:pPr>
            <a:r>
              <a:rPr lang="el-GR" dirty="0"/>
              <a:t>Τρείς μέθοδοι:</a:t>
            </a:r>
          </a:p>
          <a:p>
            <a:pPr lvl="0"/>
            <a:r>
              <a:rPr lang="el-GR" b="1" dirty="0"/>
              <a:t>Της συμφωνίας ή της συμμόρφ</a:t>
            </a:r>
            <a:r>
              <a:rPr lang="el-GR" dirty="0"/>
              <a:t>ωσης, κατά την οποία ο υποκείμενος σχεδιασμός ευθυγραμμίζεται πλήρως με τον υπερκείμενο, υπό την απαραίτητη προϋπόθεση ότι στον υπερκείμενο σχεδιασμέ αποτυπώνεται ένας επαρκής βαθμός ακρίβειας. </a:t>
            </a:r>
          </a:p>
          <a:p>
            <a:pPr lvl="0"/>
            <a:r>
              <a:rPr lang="el-GR" b="1" dirty="0"/>
              <a:t>Της συμβατότητας </a:t>
            </a:r>
            <a:r>
              <a:rPr lang="el-GR" dirty="0"/>
              <a:t>δηλαδή της μη αντίθεσης ή μη καταστρατήγησης των βασικών επιλογών του υπερκείμενου σχεδιασμού από τον υποκείμενο σχεδιασμό. Η υποχρέωση συμβατότητας είναι περισσότερο ήπια απ’ ό, τι η πλήρης συμφωνία ή συμμόρφωση, στο βαθμό που προκρίνεται να λαμβάνεται υπόψη η ρυθμιστική ολότητα του υπερκείμενου σχεδιασμού και όχι όλα τα επιμέρους στοιχεία του.</a:t>
            </a:r>
          </a:p>
          <a:p>
            <a:pPr lvl="0"/>
            <a:r>
              <a:rPr lang="el-GR" b="1" dirty="0"/>
              <a:t>Της συνεκτίμησης</a:t>
            </a:r>
            <a:r>
              <a:rPr lang="el-GR" dirty="0"/>
              <a:t> κατά την οποία αποτυπώνεται μειωμένης έντασης </a:t>
            </a:r>
            <a:r>
              <a:rPr lang="el-GR" dirty="0" err="1"/>
              <a:t>επιτακτικότητα</a:t>
            </a:r>
            <a:r>
              <a:rPr lang="el-GR" dirty="0"/>
              <a:t> μεταξύ των σχεδίων, η οποία παρέχει ευρύτατο πλαίσιο αξιολόγησης και εξειδίκευσης των κατευθύνσεων του υπερκείμενου σχεδιασμού από την Διοίκηση.</a:t>
            </a:r>
          </a:p>
          <a:p>
            <a:pPr marL="0" indent="0">
              <a:buNone/>
            </a:pP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4800" b="1" dirty="0"/>
              <a:t>Τα τοπικά χωρικά σχέδια</a:t>
            </a:r>
            <a:br>
              <a:rPr lang="el-GR" sz="4800" dirty="0"/>
            </a:br>
            <a:endParaRPr lang="el-GR" sz="4800" dirty="0"/>
          </a:p>
        </p:txBody>
      </p:sp>
      <p:sp>
        <p:nvSpPr>
          <p:cNvPr id="3" name="2 - Θέση περιεχομένου"/>
          <p:cNvSpPr>
            <a:spLocks noGrp="1"/>
          </p:cNvSpPr>
          <p:nvPr>
            <p:ph idx="1"/>
          </p:nvPr>
        </p:nvSpPr>
        <p:spPr/>
        <p:txBody>
          <a:bodyPr>
            <a:normAutofit/>
          </a:bodyPr>
          <a:lstStyle/>
          <a:p>
            <a:pPr>
              <a:buNone/>
            </a:pPr>
            <a:r>
              <a:rPr lang="el-GR" sz="2000" dirty="0"/>
              <a:t>Αποτελούν μια </a:t>
            </a:r>
            <a:r>
              <a:rPr lang="el-GR" sz="2000" b="1" dirty="0"/>
              <a:t>ολοκληρωμένη </a:t>
            </a:r>
            <a:r>
              <a:rPr lang="el-GR" sz="2000" dirty="0"/>
              <a:t>χωρική ανάπτυξη και οργάνωση της περιοχής ενός πρωτοβάθμιου ΟΤΑ</a:t>
            </a:r>
          </a:p>
          <a:p>
            <a:pPr>
              <a:buNone/>
            </a:pPr>
            <a:r>
              <a:rPr lang="el-GR" sz="2000" i="1" u="sng" dirty="0"/>
              <a:t>Χαρακτηριστικά (στόχευση)</a:t>
            </a:r>
            <a:r>
              <a:rPr lang="el-GR" sz="2000" dirty="0"/>
              <a:t>:</a:t>
            </a:r>
          </a:p>
          <a:p>
            <a:r>
              <a:rPr lang="el-GR" sz="2000" dirty="0"/>
              <a:t>Σύνθετο έργο στο οποίο προσδιορίζονται τα βασικά πολεοδομικά μεγέθη και η οργάνωση των οικιστικών υποδοχέων. </a:t>
            </a:r>
          </a:p>
          <a:p>
            <a:r>
              <a:rPr lang="el-GR" sz="2000" dirty="0"/>
              <a:t>Ανάσχεση της εκτός σχεδίου δόμησης &amp; ενίσχυση της συμπαγούς πόλης</a:t>
            </a:r>
          </a:p>
          <a:p>
            <a:r>
              <a:rPr lang="el-GR" sz="2000" dirty="0"/>
              <a:t>Προστασία του περιβάλλοντος</a:t>
            </a:r>
          </a:p>
          <a:p>
            <a:r>
              <a:rPr lang="el-GR" sz="2000" dirty="0"/>
              <a:t>Βελτίωση των συνθηκών διαβίωσης του ανθρώπου</a:t>
            </a:r>
          </a:p>
          <a:p>
            <a:r>
              <a:rPr lang="el-GR" sz="2000" dirty="0"/>
              <a:t>Περιφρούρηση του δημόσιου και ιδιωτικού χώρου</a:t>
            </a:r>
          </a:p>
          <a:p>
            <a:r>
              <a:rPr lang="el-GR" sz="2000" dirty="0"/>
              <a:t>Διατήρηση της φυσικής και πολιτιστικής κληρονομιάς</a:t>
            </a:r>
          </a:p>
          <a:p>
            <a:r>
              <a:rPr lang="el-GR" sz="2000" dirty="0"/>
              <a:t>Περιβαλλοντική διάσταση με ενσωμάτωση των στόχων της </a:t>
            </a:r>
            <a:r>
              <a:rPr lang="el-GR" sz="2000" b="1" dirty="0">
                <a:solidFill>
                  <a:srgbClr val="FF0000"/>
                </a:solidFill>
              </a:rPr>
              <a:t>αρχής της </a:t>
            </a:r>
            <a:r>
              <a:rPr lang="el-GR" sz="2000" b="1" dirty="0" err="1">
                <a:solidFill>
                  <a:srgbClr val="FF0000"/>
                </a:solidFill>
              </a:rPr>
              <a:t>αειφορίας</a:t>
            </a:r>
            <a:endParaRPr lang="el-GR" sz="2000" b="1" dirty="0">
              <a:solidFill>
                <a:srgbClr val="FF0000"/>
              </a:solidFill>
            </a:endParaRPr>
          </a:p>
          <a:p>
            <a:endParaRPr lang="el-GR" sz="2000" dirty="0"/>
          </a:p>
          <a:p>
            <a:pPr>
              <a:buNone/>
            </a:pPr>
            <a:endParaRPr lang="el-G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Τα τοπικά χωρικά σχέδια</a:t>
            </a:r>
          </a:p>
        </p:txBody>
      </p:sp>
      <p:sp>
        <p:nvSpPr>
          <p:cNvPr id="3" name="2 - Θέση περιεχομένου"/>
          <p:cNvSpPr>
            <a:spLocks noGrp="1"/>
          </p:cNvSpPr>
          <p:nvPr>
            <p:ph idx="1"/>
          </p:nvPr>
        </p:nvSpPr>
        <p:spPr/>
        <p:txBody>
          <a:bodyPr>
            <a:normAutofit/>
          </a:bodyPr>
          <a:lstStyle/>
          <a:p>
            <a:pPr>
              <a:buNone/>
            </a:pPr>
            <a:r>
              <a:rPr lang="el-GR" sz="2000" dirty="0"/>
              <a:t>Κατηγορίες περιοχών που ρυθμίζουν:</a:t>
            </a:r>
          </a:p>
          <a:p>
            <a:r>
              <a:rPr lang="el-GR" sz="2000" b="1" dirty="0">
                <a:solidFill>
                  <a:srgbClr val="00B050"/>
                </a:solidFill>
              </a:rPr>
              <a:t>Οικιστικές περιοχές</a:t>
            </a:r>
            <a:r>
              <a:rPr lang="el-GR" sz="2000" dirty="0"/>
              <a:t>: οικισμοί προ του 1923, οικισμοί με πληθυσμό κάτω των 2.000 κατοίκων, περιοχές προς πολεοδόμηση, περιοχές ειδικά ρυθμιζόμενης πολεοδόμησης (αρ. 24 ν.2508/1997), περιοχές περιβαλλοντικής αναβάθμισης και ιδιωτικής πολεοδόμησης (αρ. 1  ν.4280/2014), επιτρεπόμενες χρήσεις γης, πυκνότητα, συντελεστής δόμησης, λοιποί όροι και περιορισμοί δόμησης</a:t>
            </a:r>
          </a:p>
          <a:p>
            <a:r>
              <a:rPr lang="el-GR" sz="2000" b="1" dirty="0">
                <a:solidFill>
                  <a:srgbClr val="00B050"/>
                </a:solidFill>
              </a:rPr>
              <a:t>Περιοχές παραγωγικών και επιχειρηματικών δραστηριοτήτων</a:t>
            </a:r>
          </a:p>
          <a:p>
            <a:r>
              <a:rPr lang="el-GR" sz="2000" b="1" dirty="0">
                <a:solidFill>
                  <a:srgbClr val="00B050"/>
                </a:solidFill>
              </a:rPr>
              <a:t>Περιοχές προστασίας</a:t>
            </a:r>
          </a:p>
          <a:p>
            <a:r>
              <a:rPr lang="el-GR" sz="2000" b="1" dirty="0">
                <a:solidFill>
                  <a:srgbClr val="00B050"/>
                </a:solidFill>
              </a:rPr>
              <a:t>Περιοχές ελέγχου χρήσεων γης </a:t>
            </a:r>
          </a:p>
          <a:p>
            <a:pPr marL="0" indent="0">
              <a:buNone/>
            </a:pPr>
            <a:endParaRPr lang="el-GR" sz="2000" b="1" dirty="0">
              <a:solidFill>
                <a:srgbClr val="00B050"/>
              </a:solidFill>
            </a:endParaRPr>
          </a:p>
          <a:p>
            <a:pPr>
              <a:buNone/>
            </a:pP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400" b="1" dirty="0"/>
              <a:t>Στόχοι</a:t>
            </a:r>
            <a:r>
              <a:rPr lang="el-GR" sz="4400" dirty="0"/>
              <a:t> </a:t>
            </a:r>
          </a:p>
        </p:txBody>
      </p:sp>
      <p:sp>
        <p:nvSpPr>
          <p:cNvPr id="3" name="2 - Θέση περιεχομένου"/>
          <p:cNvSpPr>
            <a:spLocks noGrp="1"/>
          </p:cNvSpPr>
          <p:nvPr>
            <p:ph idx="1"/>
          </p:nvPr>
        </p:nvSpPr>
        <p:spPr/>
        <p:txBody>
          <a:bodyPr/>
          <a:lstStyle/>
          <a:p>
            <a:pPr algn="just"/>
            <a:r>
              <a:rPr lang="el-GR" dirty="0"/>
              <a:t>Ορθολογική κατανομή και οργάνωση των ανθρωπίνων δραστηριοτήτων</a:t>
            </a:r>
          </a:p>
          <a:p>
            <a:pPr algn="just"/>
            <a:r>
              <a:rPr lang="el-GR" dirty="0"/>
              <a:t>Αποφυγή συγκρούσεων κατά την </a:t>
            </a:r>
            <a:r>
              <a:rPr lang="el-GR" dirty="0" err="1"/>
              <a:t>χωροθέτηση</a:t>
            </a:r>
            <a:r>
              <a:rPr lang="el-GR" dirty="0"/>
              <a:t> ανταγωνιστικών χρήσεων και λειτουργιών</a:t>
            </a:r>
          </a:p>
          <a:p>
            <a:pPr algn="just"/>
            <a:r>
              <a:rPr lang="el-GR" dirty="0"/>
              <a:t>Ισορροπία μεταξύ οικονομικής και κοινωνικής ανάπτυξης </a:t>
            </a:r>
          </a:p>
          <a:p>
            <a:pPr algn="just"/>
            <a:r>
              <a:rPr lang="el-GR" dirty="0"/>
              <a:t>Διαχείριση περιβάλλοντος υπό καθεστώς </a:t>
            </a:r>
            <a:r>
              <a:rPr lang="el-GR" dirty="0" err="1"/>
              <a:t>αειφορίας</a:t>
            </a:r>
            <a:r>
              <a:rPr lang="el-GR"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207D55-54D7-4883-BA6D-CF1BFA670CD9}"/>
              </a:ext>
            </a:extLst>
          </p:cNvPr>
          <p:cNvSpPr>
            <a:spLocks noGrp="1"/>
          </p:cNvSpPr>
          <p:nvPr>
            <p:ph type="title"/>
          </p:nvPr>
        </p:nvSpPr>
        <p:spPr/>
        <p:txBody>
          <a:bodyPr>
            <a:normAutofit fontScale="90000"/>
          </a:bodyPr>
          <a:lstStyle/>
          <a:p>
            <a:pPr algn="ctr"/>
            <a:r>
              <a:rPr lang="el-GR" sz="4000" b="1" dirty="0"/>
              <a:t>Πρωτοβουλία εκπόνησης του τοπικού χωρικού σχεδίου</a:t>
            </a:r>
          </a:p>
        </p:txBody>
      </p:sp>
      <p:sp>
        <p:nvSpPr>
          <p:cNvPr id="3" name="Θέση περιεχομένου 2">
            <a:extLst>
              <a:ext uri="{FF2B5EF4-FFF2-40B4-BE49-F238E27FC236}">
                <a16:creationId xmlns:a16="http://schemas.microsoft.com/office/drawing/2014/main" id="{C126BD61-5E5D-4101-8E4E-FBE6A0C4959C}"/>
              </a:ext>
            </a:extLst>
          </p:cNvPr>
          <p:cNvSpPr>
            <a:spLocks noGrp="1"/>
          </p:cNvSpPr>
          <p:nvPr>
            <p:ph idx="1"/>
          </p:nvPr>
        </p:nvSpPr>
        <p:spPr/>
        <p:txBody>
          <a:bodyPr>
            <a:normAutofit/>
          </a:bodyPr>
          <a:lstStyle/>
          <a:p>
            <a:r>
              <a:rPr lang="el-GR" sz="2000" dirty="0"/>
              <a:t>Δήμος</a:t>
            </a:r>
          </a:p>
          <a:p>
            <a:r>
              <a:rPr lang="el-GR" sz="2000" dirty="0"/>
              <a:t>Υπουργείο Περιβάλλοντος</a:t>
            </a:r>
          </a:p>
          <a:p>
            <a:pPr marL="0" indent="0">
              <a:buNone/>
            </a:pPr>
            <a:endParaRPr lang="el-GR" sz="2000" dirty="0"/>
          </a:p>
          <a:p>
            <a:pPr marL="0" indent="0">
              <a:buNone/>
            </a:pPr>
            <a:r>
              <a:rPr lang="el-GR" sz="2000" dirty="0"/>
              <a:t>ΤΡΟΠΟΣ</a:t>
            </a:r>
          </a:p>
          <a:p>
            <a:r>
              <a:rPr lang="el-GR" sz="2000" dirty="0"/>
              <a:t>Γνωστοποίηση της κίνησης της διαδικασίας με σχετική δημόσια ανακοίνωση</a:t>
            </a:r>
          </a:p>
          <a:p>
            <a:r>
              <a:rPr lang="el-GR" sz="2000" dirty="0"/>
              <a:t>Κλήση των δημόσιων φορέων για υποβολή προτάσεων</a:t>
            </a:r>
          </a:p>
          <a:p>
            <a:r>
              <a:rPr lang="el-GR" sz="2000" dirty="0"/>
              <a:t>Επιδίωξη συμμετοχής των πολιτών με την διοργάνωση συγκεντρώσεων και την ενημέρωση μέσω έντυπων και ηλεκτρονικών μέσων</a:t>
            </a:r>
            <a:endParaRPr lang="en-US" sz="2000" dirty="0"/>
          </a:p>
        </p:txBody>
      </p:sp>
    </p:spTree>
    <p:extLst>
      <p:ext uri="{BB962C8B-B14F-4D97-AF65-F5344CB8AC3E}">
        <p14:creationId xmlns:p14="http://schemas.microsoft.com/office/powerpoint/2010/main" val="2366846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42EA3-1A08-449C-8D5C-7AD9093A052A}"/>
              </a:ext>
            </a:extLst>
          </p:cNvPr>
          <p:cNvSpPr>
            <a:spLocks noGrp="1"/>
          </p:cNvSpPr>
          <p:nvPr>
            <p:ph type="title"/>
          </p:nvPr>
        </p:nvSpPr>
        <p:spPr/>
        <p:txBody>
          <a:bodyPr>
            <a:normAutofit/>
          </a:bodyPr>
          <a:lstStyle/>
          <a:p>
            <a:pPr algn="ctr"/>
            <a:r>
              <a:rPr lang="el-GR" sz="4400" b="1" dirty="0"/>
              <a:t>Περιεχόμενο μελετών ΤΧΣ</a:t>
            </a:r>
          </a:p>
        </p:txBody>
      </p:sp>
      <p:sp>
        <p:nvSpPr>
          <p:cNvPr id="3" name="Θέση περιεχομένου 2">
            <a:extLst>
              <a:ext uri="{FF2B5EF4-FFF2-40B4-BE49-F238E27FC236}">
                <a16:creationId xmlns:a16="http://schemas.microsoft.com/office/drawing/2014/main" id="{64831D74-61C3-405A-9401-3B5D234B57CE}"/>
              </a:ext>
            </a:extLst>
          </p:cNvPr>
          <p:cNvSpPr>
            <a:spLocks noGrp="1"/>
          </p:cNvSpPr>
          <p:nvPr>
            <p:ph idx="1"/>
          </p:nvPr>
        </p:nvSpPr>
        <p:spPr/>
        <p:txBody>
          <a:bodyPr>
            <a:noAutofit/>
          </a:bodyPr>
          <a:lstStyle/>
          <a:p>
            <a:pPr marL="0" indent="0">
              <a:buNone/>
            </a:pPr>
            <a:r>
              <a:rPr lang="el-GR" sz="2500" dirty="0"/>
              <a:t>Για την εκπόνηση απαιτείται:</a:t>
            </a:r>
          </a:p>
          <a:p>
            <a:r>
              <a:rPr lang="el-GR" sz="2500" dirty="0"/>
              <a:t>Στρατηγική μελέτη περιβαλλοντικών επιπτώσεων</a:t>
            </a:r>
          </a:p>
          <a:p>
            <a:r>
              <a:rPr lang="el-GR" sz="2500" dirty="0"/>
              <a:t>Ειδική μελέτη εκτίμησης γεωλογικών κινδύνων και γεωλογικής καταλληλόλητας</a:t>
            </a:r>
          </a:p>
          <a:p>
            <a:r>
              <a:rPr lang="el-GR" sz="2500" dirty="0"/>
              <a:t>Μελέτη οριοθέτησης </a:t>
            </a:r>
            <a:r>
              <a:rPr lang="el-GR" sz="2500" dirty="0" err="1"/>
              <a:t>υδατορεμάτων</a:t>
            </a:r>
            <a:r>
              <a:rPr lang="el-GR" sz="2500" dirty="0"/>
              <a:t> </a:t>
            </a:r>
          </a:p>
        </p:txBody>
      </p:sp>
    </p:spTree>
    <p:extLst>
      <p:ext uri="{BB962C8B-B14F-4D97-AF65-F5344CB8AC3E}">
        <p14:creationId xmlns:p14="http://schemas.microsoft.com/office/powerpoint/2010/main" val="1530774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06786E-1D22-43D3-912C-FA6EB9162114}"/>
              </a:ext>
            </a:extLst>
          </p:cNvPr>
          <p:cNvSpPr>
            <a:spLocks noGrp="1"/>
          </p:cNvSpPr>
          <p:nvPr>
            <p:ph type="title"/>
          </p:nvPr>
        </p:nvSpPr>
        <p:spPr/>
        <p:txBody>
          <a:bodyPr/>
          <a:lstStyle/>
          <a:p>
            <a:pPr algn="ctr"/>
            <a:r>
              <a:rPr lang="el-GR" b="1" dirty="0"/>
              <a:t>Κύρια μελέτη ΤΧΣ</a:t>
            </a:r>
          </a:p>
        </p:txBody>
      </p:sp>
      <p:sp>
        <p:nvSpPr>
          <p:cNvPr id="3" name="Θέση περιεχομένου 2">
            <a:extLst>
              <a:ext uri="{FF2B5EF4-FFF2-40B4-BE49-F238E27FC236}">
                <a16:creationId xmlns:a16="http://schemas.microsoft.com/office/drawing/2014/main" id="{095DF697-621F-41D0-9ACB-C1DF52834A0C}"/>
              </a:ext>
            </a:extLst>
          </p:cNvPr>
          <p:cNvSpPr>
            <a:spLocks noGrp="1"/>
          </p:cNvSpPr>
          <p:nvPr>
            <p:ph idx="1"/>
          </p:nvPr>
        </p:nvSpPr>
        <p:spPr/>
        <p:txBody>
          <a:bodyPr>
            <a:normAutofit fontScale="92500" lnSpcReduction="10000"/>
          </a:bodyPr>
          <a:lstStyle/>
          <a:p>
            <a:pPr marL="0" indent="0">
              <a:buNone/>
            </a:pPr>
            <a:r>
              <a:rPr lang="el-GR" sz="2000" dirty="0"/>
              <a:t>Τρεις φάσεις:</a:t>
            </a:r>
          </a:p>
          <a:p>
            <a:pPr marL="0" indent="0">
              <a:buNone/>
            </a:pPr>
            <a:r>
              <a:rPr lang="el-GR" sz="1600" dirty="0">
                <a:solidFill>
                  <a:srgbClr val="00B050"/>
                </a:solidFill>
              </a:rPr>
              <a:t>Α΄ Φάση (διάγνωση)</a:t>
            </a:r>
            <a:r>
              <a:rPr lang="el-GR" sz="1600" dirty="0"/>
              <a:t>: </a:t>
            </a:r>
          </a:p>
          <a:p>
            <a:pPr lvl="2"/>
            <a:r>
              <a:rPr lang="el-GR" sz="1500" dirty="0"/>
              <a:t>Α΄ ενότητα: ανάλυση χωρικών δεδομένων και καθεστώτος περιοχής.</a:t>
            </a:r>
          </a:p>
          <a:p>
            <a:pPr marL="0" indent="0">
              <a:buNone/>
            </a:pPr>
            <a:r>
              <a:rPr lang="el-GR" sz="1500" dirty="0"/>
              <a:t> 	Β΄ ενότητα: πλεονεκτήματα και μειονεκτήματα της περιοχής, καταγραφή των 	υφιστάμενων χρήσεων, αναπτυξιακές δυνατότητες περιοχής και προοπτικές της</a:t>
            </a:r>
          </a:p>
          <a:p>
            <a:pPr marL="0" indent="0">
              <a:buNone/>
            </a:pPr>
            <a:r>
              <a:rPr lang="el-GR" sz="1600" dirty="0">
                <a:solidFill>
                  <a:srgbClr val="00B050"/>
                </a:solidFill>
              </a:rPr>
              <a:t>Β΄ Φάση (συνθετική): </a:t>
            </a:r>
          </a:p>
          <a:p>
            <a:pPr marL="0" indent="0">
              <a:buNone/>
            </a:pPr>
            <a:r>
              <a:rPr lang="el-GR" sz="1600" dirty="0"/>
              <a:t>Καθορισμός προτύπου χωρικής οργάνωσης, με προοπτική 15ετίας ,σε όλη την έκταση του Δήμου. Διατύπωση εναλλακτικών προτάσεων. Παρουσίαση της μελέτης της Β΄ φάσης σε κοινή σύσκεψη δημοτικού συμβουλίου με συναρμόδιους φορείς</a:t>
            </a:r>
          </a:p>
          <a:p>
            <a:pPr marL="0" indent="0">
              <a:buNone/>
            </a:pPr>
            <a:r>
              <a:rPr lang="el-GR" sz="1600" dirty="0">
                <a:solidFill>
                  <a:srgbClr val="00B050"/>
                </a:solidFill>
              </a:rPr>
              <a:t>Γ΄ Φάση (πρόταση):</a:t>
            </a:r>
          </a:p>
          <a:p>
            <a:r>
              <a:rPr lang="el-GR" sz="1600" dirty="0"/>
              <a:t>Πρόταση χωρικής οργάνωσης με τους στόχους και τα πολεοδομικά μεγέθη του σεναρίου που τελικώς έχει επιλεγεί. Ενσωμάτωση της μελέτης οριοθέτησης </a:t>
            </a:r>
            <a:r>
              <a:rPr lang="el-GR" sz="1600" dirty="0" err="1"/>
              <a:t>υδατορεμάτων</a:t>
            </a:r>
            <a:r>
              <a:rPr lang="el-GR" sz="1600" dirty="0"/>
              <a:t> και των οριστικών μελετών γεωλογικής καταλληλόλητας και περιβαλλοντικών επιπτώσεων. </a:t>
            </a:r>
          </a:p>
          <a:p>
            <a:pPr marL="0" indent="0">
              <a:buNone/>
            </a:pPr>
            <a:r>
              <a:rPr lang="el-GR" sz="1600" dirty="0">
                <a:solidFill>
                  <a:srgbClr val="00B050"/>
                </a:solidFill>
              </a:rPr>
              <a:t>Τελικό στάδιο</a:t>
            </a:r>
          </a:p>
          <a:p>
            <a:pPr marL="0" indent="0">
              <a:buNone/>
            </a:pPr>
            <a:r>
              <a:rPr lang="el-GR" sz="1600" dirty="0"/>
              <a:t>Αποστολή της πρότασης στο ΚΕ.ΣΥ.ΠΟ.ΘΑ για την διατύπωση γνώμης κατόπιν εισήγησης της Διεύθυνσης Πολεοδομικού Σχεδιασμού και της Διεύθυνσης Περιβαλλοντικής </a:t>
            </a:r>
            <a:r>
              <a:rPr lang="el-GR" sz="1600" dirty="0" err="1"/>
              <a:t>Αδειοδότησης</a:t>
            </a:r>
            <a:r>
              <a:rPr lang="el-GR" sz="1600" dirty="0"/>
              <a:t> του ΥΠΕΝ. Έλεγχος εναρμόνισης με τα ειδικά χωρικά σχέδια και παροχή γνώμης του Δημοτικού Συμβουλίου. </a:t>
            </a:r>
          </a:p>
        </p:txBody>
      </p:sp>
    </p:spTree>
    <p:extLst>
      <p:ext uri="{BB962C8B-B14F-4D97-AF65-F5344CB8AC3E}">
        <p14:creationId xmlns:p14="http://schemas.microsoft.com/office/powerpoint/2010/main" val="2206594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DB1687-FAD4-481B-9554-B45D49242934}"/>
              </a:ext>
            </a:extLst>
          </p:cNvPr>
          <p:cNvSpPr>
            <a:spLocks noGrp="1"/>
          </p:cNvSpPr>
          <p:nvPr>
            <p:ph type="title"/>
          </p:nvPr>
        </p:nvSpPr>
        <p:spPr/>
        <p:txBody>
          <a:bodyPr>
            <a:normAutofit/>
          </a:bodyPr>
          <a:lstStyle/>
          <a:p>
            <a:pPr algn="ctr"/>
            <a:r>
              <a:rPr lang="el-GR" sz="4400" b="1" dirty="0"/>
              <a:t>Έγκριση του ΤΧΣ</a:t>
            </a:r>
          </a:p>
        </p:txBody>
      </p:sp>
      <p:sp>
        <p:nvSpPr>
          <p:cNvPr id="3" name="Θέση περιεχομένου 2">
            <a:extLst>
              <a:ext uri="{FF2B5EF4-FFF2-40B4-BE49-F238E27FC236}">
                <a16:creationId xmlns:a16="http://schemas.microsoft.com/office/drawing/2014/main" id="{F4F50540-505D-4A73-AFAC-78FE2A9B6407}"/>
              </a:ext>
            </a:extLst>
          </p:cNvPr>
          <p:cNvSpPr>
            <a:spLocks noGrp="1"/>
          </p:cNvSpPr>
          <p:nvPr>
            <p:ph idx="1"/>
          </p:nvPr>
        </p:nvSpPr>
        <p:spPr/>
        <p:txBody>
          <a:bodyPr>
            <a:normAutofit/>
          </a:bodyPr>
          <a:lstStyle/>
          <a:p>
            <a:r>
              <a:rPr lang="el-GR" sz="2800" dirty="0"/>
              <a:t>Έκδοση Προεδρικού Διατάγματος</a:t>
            </a:r>
          </a:p>
          <a:p>
            <a:r>
              <a:rPr lang="el-GR" sz="2800" dirty="0"/>
              <a:t>Υποχρέωση </a:t>
            </a:r>
            <a:r>
              <a:rPr lang="el-GR" sz="2800" dirty="0" err="1"/>
              <a:t>συνδημοσίευσης</a:t>
            </a:r>
            <a:r>
              <a:rPr lang="el-GR" sz="2800" dirty="0"/>
              <a:t> χαρτών και διαγραμμάτων</a:t>
            </a:r>
          </a:p>
          <a:p>
            <a:r>
              <a:rPr lang="el-GR" sz="2800" dirty="0"/>
              <a:t>Υποχρέωση ανταπόκρισης των διαγραμμάτων προς το κείμενο του Π.Δ/τος. Σε περίπτωση απόκλισης υπερισχύει το κείμενο</a:t>
            </a:r>
          </a:p>
          <a:p>
            <a:pPr marL="0" indent="0">
              <a:buNone/>
            </a:pPr>
            <a:endParaRPr lang="el-GR" sz="2000" dirty="0"/>
          </a:p>
        </p:txBody>
      </p:sp>
    </p:spTree>
    <p:extLst>
      <p:ext uri="{BB962C8B-B14F-4D97-AF65-F5344CB8AC3E}">
        <p14:creationId xmlns:p14="http://schemas.microsoft.com/office/powerpoint/2010/main" val="14736486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3E43E1-FE99-40A4-8B2F-AFC6D9BB8491}"/>
              </a:ext>
            </a:extLst>
          </p:cNvPr>
          <p:cNvSpPr>
            <a:spLocks noGrp="1"/>
          </p:cNvSpPr>
          <p:nvPr>
            <p:ph type="title"/>
          </p:nvPr>
        </p:nvSpPr>
        <p:spPr>
          <a:xfrm>
            <a:off x="457200" y="692696"/>
            <a:ext cx="8229600" cy="1143000"/>
          </a:xfrm>
        </p:spPr>
        <p:txBody>
          <a:bodyPr>
            <a:normAutofit/>
          </a:bodyPr>
          <a:lstStyle/>
          <a:p>
            <a:pPr algn="ctr"/>
            <a:r>
              <a:rPr lang="el-GR" sz="3000" b="1" dirty="0"/>
              <a:t>Διαδικασία τροποποίησης του ΤΧΣ</a:t>
            </a:r>
            <a:r>
              <a:rPr lang="el-GR" sz="3000" dirty="0"/>
              <a:t> </a:t>
            </a:r>
            <a:br>
              <a:rPr lang="el-GR" sz="3000" dirty="0"/>
            </a:br>
            <a:r>
              <a:rPr lang="el-GR" sz="2500" dirty="0"/>
              <a:t>(κάθε πέντε έτη</a:t>
            </a:r>
            <a:r>
              <a:rPr lang="el-GR" sz="3000" dirty="0"/>
              <a:t>)</a:t>
            </a:r>
          </a:p>
        </p:txBody>
      </p:sp>
      <p:sp>
        <p:nvSpPr>
          <p:cNvPr id="3" name="Θέση περιεχομένου 2">
            <a:extLst>
              <a:ext uri="{FF2B5EF4-FFF2-40B4-BE49-F238E27FC236}">
                <a16:creationId xmlns:a16="http://schemas.microsoft.com/office/drawing/2014/main" id="{167C0C49-7AA2-4125-932E-D490ADB1D4A4}"/>
              </a:ext>
            </a:extLst>
          </p:cNvPr>
          <p:cNvSpPr>
            <a:spLocks noGrp="1"/>
          </p:cNvSpPr>
          <p:nvPr>
            <p:ph idx="1"/>
          </p:nvPr>
        </p:nvSpPr>
        <p:spPr/>
        <p:txBody>
          <a:bodyPr>
            <a:normAutofit lnSpcReduction="10000"/>
          </a:bodyPr>
          <a:lstStyle/>
          <a:p>
            <a:r>
              <a:rPr lang="el-GR" sz="2000" dirty="0"/>
              <a:t>Σύνταξη από την οικεία Περιφέρεια κάθε πέντε έτη εκθέσεων αξιολόγησης με προτάσεις βελτίωσης του σχεδίου (α. 7 παρ. 9 &amp; 10</a:t>
            </a:r>
            <a:r>
              <a:rPr lang="el-GR" sz="2000" baseline="30000" dirty="0"/>
              <a:t>Α</a:t>
            </a:r>
            <a:r>
              <a:rPr lang="el-GR" sz="2000" dirty="0"/>
              <a:t> ν.4447/2016). </a:t>
            </a:r>
          </a:p>
          <a:p>
            <a:r>
              <a:rPr lang="el-GR" sz="2000" dirty="0"/>
              <a:t>Αποστολή των εκθέσεων στην Αποκεντρωμένη Διοίκηση, τον Δήμο και το Υπουργείο Περιβάλλοντος και Ενέργειας</a:t>
            </a:r>
          </a:p>
          <a:p>
            <a:pPr marL="0" indent="0">
              <a:buNone/>
            </a:pPr>
            <a:r>
              <a:rPr lang="el-GR" sz="2000" dirty="0"/>
              <a:t>Κατ’ εξαίρεση τροποποίηση πριν της πάροδο 5ετίας, στις εξής περιπτώσεις:</a:t>
            </a:r>
          </a:p>
          <a:p>
            <a:r>
              <a:rPr lang="el-GR" sz="2000" dirty="0"/>
              <a:t>Αντιμετώπιση χωρικών ζητημάτων που αναφύονται κατά την προώθηση της διαδημοτικής συνεργασίας</a:t>
            </a:r>
          </a:p>
          <a:p>
            <a:r>
              <a:rPr lang="el-GR" sz="2000" dirty="0"/>
              <a:t>Αντιμετώπιση πολεοδομικών αναγκών που προκύπτουν από φυσικές καταστροφές</a:t>
            </a:r>
          </a:p>
          <a:p>
            <a:r>
              <a:rPr lang="el-GR" sz="2000" dirty="0"/>
              <a:t>Ανάγκες που προκύπτουν από την εφαρμογή έργων και προγραμμάτων μεγάλης κλίμακας και στρατηγικής σημασίας</a:t>
            </a:r>
          </a:p>
          <a:p>
            <a:r>
              <a:rPr lang="el-GR" sz="2000" dirty="0"/>
              <a:t>Αντιμετώπιση αναγκών που επιβάλλονται για τον κοινωνικό εξοπλισμό της πόλης</a:t>
            </a:r>
          </a:p>
        </p:txBody>
      </p:sp>
    </p:spTree>
    <p:extLst>
      <p:ext uri="{BB962C8B-B14F-4D97-AF65-F5344CB8AC3E}">
        <p14:creationId xmlns:p14="http://schemas.microsoft.com/office/powerpoint/2010/main" val="1823641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5DC272-C388-496E-9846-E68AC8BF2325}"/>
              </a:ext>
            </a:extLst>
          </p:cNvPr>
          <p:cNvSpPr>
            <a:spLocks noGrp="1"/>
          </p:cNvSpPr>
          <p:nvPr>
            <p:ph type="title"/>
          </p:nvPr>
        </p:nvSpPr>
        <p:spPr/>
        <p:txBody>
          <a:bodyPr>
            <a:normAutofit/>
          </a:bodyPr>
          <a:lstStyle/>
          <a:p>
            <a:pPr algn="ctr"/>
            <a:r>
              <a:rPr lang="el-GR" sz="4800" b="1" dirty="0"/>
              <a:t>Νομική φύση ΤΧΣ</a:t>
            </a:r>
          </a:p>
        </p:txBody>
      </p:sp>
      <p:sp>
        <p:nvSpPr>
          <p:cNvPr id="3" name="Θέση περιεχομένου 2">
            <a:extLst>
              <a:ext uri="{FF2B5EF4-FFF2-40B4-BE49-F238E27FC236}">
                <a16:creationId xmlns:a16="http://schemas.microsoft.com/office/drawing/2014/main" id="{BFB2A588-EA95-4FA0-A6BE-605A24C8070E}"/>
              </a:ext>
            </a:extLst>
          </p:cNvPr>
          <p:cNvSpPr>
            <a:spLocks noGrp="1"/>
          </p:cNvSpPr>
          <p:nvPr>
            <p:ph idx="1"/>
          </p:nvPr>
        </p:nvSpPr>
        <p:spPr/>
        <p:txBody>
          <a:bodyPr>
            <a:normAutofit/>
          </a:bodyPr>
          <a:lstStyle/>
          <a:p>
            <a:pPr marL="0" indent="0">
              <a:buNone/>
            </a:pPr>
            <a:r>
              <a:rPr lang="el-GR" sz="2000" dirty="0"/>
              <a:t>Πράξη μεικτού περιεχομένου κατά το μέρος που χαράσσονται τα όρια και ειδικότερες ζώνες των οικισμών καθώς και τα όρια των πολεοδομικών ενοτήτων. Ατομική διοικητική πράξη γενικού περιεχομένου. Αδυναμία παρεμπίπτοντος ελέγχου του μέρους αυτού. </a:t>
            </a:r>
          </a:p>
          <a:p>
            <a:pPr marL="0" indent="0">
              <a:buNone/>
            </a:pPr>
            <a:r>
              <a:rPr lang="el-GR" sz="2000" dirty="0"/>
              <a:t>Κατά το μέρος με το οποίο καθορίζονται επιτρεπόμενες χρήσεις γης ανά ζώνη και τίθενται όροι και περιορισμοί δόμησης, κανονιστικός χαρακτήρας. Επιτρεπτός κατά το μέρος αυτό, ο παρεμπίπτων έλεγχος. </a:t>
            </a:r>
          </a:p>
          <a:p>
            <a:pPr marL="0" indent="0">
              <a:buNone/>
            </a:pPr>
            <a:r>
              <a:rPr lang="el-GR" sz="2000" dirty="0"/>
              <a:t>Η </a:t>
            </a:r>
            <a:r>
              <a:rPr lang="el-GR" sz="2000" dirty="0" err="1"/>
              <a:t>εγκριθείσα</a:t>
            </a:r>
            <a:r>
              <a:rPr lang="el-GR" sz="2000" dirty="0"/>
              <a:t> στρατηγική μελέτη περιβαλλοντικών επιπτώσεων: κατά την νομολογία έχει ατομικό χαρακτήρα. </a:t>
            </a:r>
          </a:p>
          <a:p>
            <a:pPr marL="0" indent="0">
              <a:buNone/>
            </a:pPr>
            <a:r>
              <a:rPr lang="el-GR" sz="2000" dirty="0"/>
              <a:t>Μπορεί να υποστηριχθεί και η άποψη ότι η ΣΜΠΕ αφορά σε όρους προστασίας του περιβάλλοντος που συνδέονται με τους κανονιστικού χαρακτήρα πολεοδομικές ρυθμίσεις του σχεδίου </a:t>
            </a:r>
          </a:p>
        </p:txBody>
      </p:sp>
    </p:spTree>
    <p:extLst>
      <p:ext uri="{BB962C8B-B14F-4D97-AF65-F5344CB8AC3E}">
        <p14:creationId xmlns:p14="http://schemas.microsoft.com/office/powerpoint/2010/main" val="2108882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112136-B3A9-4FB4-9BDE-3BD426FDD83F}"/>
              </a:ext>
            </a:extLst>
          </p:cNvPr>
          <p:cNvSpPr>
            <a:spLocks noGrp="1"/>
          </p:cNvSpPr>
          <p:nvPr>
            <p:ph type="title"/>
          </p:nvPr>
        </p:nvSpPr>
        <p:spPr/>
        <p:txBody>
          <a:bodyPr>
            <a:normAutofit fontScale="90000"/>
          </a:bodyPr>
          <a:lstStyle/>
          <a:p>
            <a:pPr algn="ctr"/>
            <a:r>
              <a:rPr lang="el-GR" b="1" dirty="0"/>
              <a:t>Τα ειδικά χωρικά σχέδια</a:t>
            </a:r>
            <a:br>
              <a:rPr lang="el-GR" b="1" dirty="0"/>
            </a:br>
            <a:r>
              <a:rPr lang="el-GR" sz="2500" b="1" dirty="0"/>
              <a:t>(άρθρο 8 ν.4447/2016)</a:t>
            </a:r>
            <a:endParaRPr lang="el-GR" b="1" dirty="0"/>
          </a:p>
        </p:txBody>
      </p:sp>
      <p:sp>
        <p:nvSpPr>
          <p:cNvPr id="3" name="Θέση περιεχομένου 2">
            <a:extLst>
              <a:ext uri="{FF2B5EF4-FFF2-40B4-BE49-F238E27FC236}">
                <a16:creationId xmlns:a16="http://schemas.microsoft.com/office/drawing/2014/main" id="{87404E54-AEA0-47DF-8350-17BBDCC078B6}"/>
              </a:ext>
            </a:extLst>
          </p:cNvPr>
          <p:cNvSpPr>
            <a:spLocks noGrp="1"/>
          </p:cNvSpPr>
          <p:nvPr>
            <p:ph idx="1"/>
          </p:nvPr>
        </p:nvSpPr>
        <p:spPr/>
        <p:txBody>
          <a:bodyPr>
            <a:normAutofit fontScale="85000" lnSpcReduction="10000"/>
          </a:bodyPr>
          <a:lstStyle/>
          <a:p>
            <a:pPr marL="0" indent="0">
              <a:buNone/>
            </a:pPr>
            <a:r>
              <a:rPr lang="el-GR" sz="2000" dirty="0"/>
              <a:t>Αφορούν στην χωρική οργάνωση και ανάπτυξη περιοχών ανεξαρτήτως διοικητικών ορίων που μπορούν να λειτουργήσουν ως υποδοχείς έργων και προγραμμάτων </a:t>
            </a:r>
            <a:r>
              <a:rPr lang="el-GR" sz="2000" dirty="0" err="1"/>
              <a:t>υπερτοπικής</a:t>
            </a:r>
            <a:r>
              <a:rPr lang="el-GR" sz="2000" dirty="0"/>
              <a:t> κλίμακας ή στρατηγικής σημασίας.</a:t>
            </a:r>
          </a:p>
          <a:p>
            <a:pPr marL="0" indent="0">
              <a:buNone/>
            </a:pPr>
            <a:r>
              <a:rPr lang="el-GR" sz="2000" b="1" dirty="0">
                <a:solidFill>
                  <a:srgbClr val="002060"/>
                </a:solidFill>
              </a:rPr>
              <a:t>Λειτουργικοί χωρικοί υποδοχεί</a:t>
            </a:r>
            <a:r>
              <a:rPr lang="el-GR" sz="2000" dirty="0"/>
              <a:t>ς: οι περιοχές που θα σχεδιασθούν και θα αξιοποιηθούν για να υποδεχθούν παραγωγικές και επιχειρηματικές δραστηριότητες που επικεντρώνονται σε μια συγκεκριμένη και αποκλειστική χρήση.</a:t>
            </a:r>
          </a:p>
          <a:p>
            <a:pPr marL="0" indent="0">
              <a:buNone/>
            </a:pPr>
            <a:r>
              <a:rPr lang="el-GR" sz="2000" b="1" dirty="0">
                <a:solidFill>
                  <a:srgbClr val="002060"/>
                </a:solidFill>
              </a:rPr>
              <a:t>ΕΧΣ για</a:t>
            </a:r>
            <a:r>
              <a:rPr lang="el-GR" sz="2000" dirty="0"/>
              <a:t>: περιοχή Διεθνούς Έκθεσης Θεσσαλονίκης, Μητροπολιτικό πάρκο Παύλου Μελά, Γήπεδο ΠΑΟΚ, Μάτι, Πάρκο Αντώνης Τρίτσης</a:t>
            </a:r>
          </a:p>
          <a:p>
            <a:pPr marL="0" indent="0">
              <a:buNone/>
            </a:pPr>
            <a:r>
              <a:rPr lang="el-GR" sz="2000" dirty="0"/>
              <a:t>Στα ΕΧΣ εντάσσονται και λειτουργικοί υποδοχείς που μέχρι τώρα υπάγονταν σε διάφορα νομοθετήματα: </a:t>
            </a:r>
          </a:p>
          <a:p>
            <a:r>
              <a:rPr lang="el-GR" sz="2000" dirty="0"/>
              <a:t>Περιοχές ολοκληρωμένης τουριστικής ανάπτυξης (ΠΟΤΑ), </a:t>
            </a:r>
          </a:p>
          <a:p>
            <a:r>
              <a:rPr lang="el-GR" sz="2000" dirty="0"/>
              <a:t>Περιοχές οργανωμένης ανάπτυξης παραγωγικών δραστηριοτήτων (ΠΟΑΠΔ), </a:t>
            </a:r>
          </a:p>
          <a:p>
            <a:r>
              <a:rPr lang="el-GR" sz="2000" dirty="0"/>
              <a:t>Ειδικά Σχέδια Χωρικής Ανάπτυξης Δημοσίων Ακινήτων (ΕΣΧΑΔΑ),</a:t>
            </a:r>
          </a:p>
          <a:p>
            <a:r>
              <a:rPr lang="el-GR" sz="2000" dirty="0"/>
              <a:t>Ειδικά Σχέδια Χωρικής Ανάπτυξης Στρατηγικών Επενδύσεων (ΕΣΧΑΣΕ), </a:t>
            </a:r>
          </a:p>
          <a:p>
            <a:r>
              <a:rPr lang="el-GR" sz="2000" dirty="0"/>
              <a:t>Οργανωμένοι Υποδοχείς μεταποιητικών και επιχειρηματικών δραστηριοτήτων, </a:t>
            </a:r>
          </a:p>
          <a:p>
            <a:r>
              <a:rPr lang="el-GR" sz="2000" dirty="0"/>
              <a:t>Ειδική περίπτωση: Τα ειδικά ρυμοτομικά σχέδια του </a:t>
            </a:r>
            <a:r>
              <a:rPr lang="el-GR" sz="2000" dirty="0" err="1"/>
              <a:t>άρ</a:t>
            </a:r>
            <a:r>
              <a:rPr lang="el-GR" sz="2000" dirty="0"/>
              <a:t>. 25 του ν.1338/1996</a:t>
            </a:r>
          </a:p>
        </p:txBody>
      </p:sp>
    </p:spTree>
    <p:extLst>
      <p:ext uri="{BB962C8B-B14F-4D97-AF65-F5344CB8AC3E}">
        <p14:creationId xmlns:p14="http://schemas.microsoft.com/office/powerpoint/2010/main" val="2863347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F51163-B777-48F3-ADCC-3B22175F657D}"/>
              </a:ext>
            </a:extLst>
          </p:cNvPr>
          <p:cNvSpPr>
            <a:spLocks noGrp="1"/>
          </p:cNvSpPr>
          <p:nvPr>
            <p:ph type="title"/>
          </p:nvPr>
        </p:nvSpPr>
        <p:spPr/>
        <p:txBody>
          <a:bodyPr/>
          <a:lstStyle/>
          <a:p>
            <a:pPr algn="ctr"/>
            <a:r>
              <a:rPr lang="el-GR" b="1" dirty="0"/>
              <a:t>Εκπόνηση του ΕΧΣ</a:t>
            </a:r>
          </a:p>
        </p:txBody>
      </p:sp>
      <p:sp>
        <p:nvSpPr>
          <p:cNvPr id="3" name="Θέση περιεχομένου 2">
            <a:extLst>
              <a:ext uri="{FF2B5EF4-FFF2-40B4-BE49-F238E27FC236}">
                <a16:creationId xmlns:a16="http://schemas.microsoft.com/office/drawing/2014/main" id="{6D593513-7449-462B-B660-BA33CCE5B777}"/>
              </a:ext>
            </a:extLst>
          </p:cNvPr>
          <p:cNvSpPr>
            <a:spLocks noGrp="1"/>
          </p:cNvSpPr>
          <p:nvPr>
            <p:ph idx="1"/>
          </p:nvPr>
        </p:nvSpPr>
        <p:spPr/>
        <p:txBody>
          <a:bodyPr>
            <a:normAutofit fontScale="92500" lnSpcReduction="10000"/>
          </a:bodyPr>
          <a:lstStyle/>
          <a:p>
            <a:pPr marL="0" indent="0">
              <a:buNone/>
            </a:pPr>
            <a:r>
              <a:rPr lang="el-GR" sz="2000" dirty="0"/>
              <a:t>Κίνηση της διαδικασίας από το Υπουργείο Περιβάλλοντος και Ενέργειας ή τον Δήμο ή την οικεία Περιφέρεια ή από τον φορέα υλοποίησης, του σχεδίου, έργου ή προγράμματος. </a:t>
            </a:r>
          </a:p>
          <a:p>
            <a:pPr marL="0" indent="0">
              <a:buNone/>
            </a:pPr>
            <a:r>
              <a:rPr lang="el-GR" sz="2000" dirty="0"/>
              <a:t>Ο χρόνος ολοκλήρωσης της εκπόνησης δεν μπορεί να υπερβαίνει τους 12 μήνες. </a:t>
            </a:r>
          </a:p>
          <a:p>
            <a:pPr marL="0" indent="0">
              <a:buNone/>
            </a:pPr>
            <a:r>
              <a:rPr lang="el-GR" sz="2000" b="1" dirty="0">
                <a:solidFill>
                  <a:srgbClr val="002060"/>
                </a:solidFill>
              </a:rPr>
              <a:t>Προέγκριση</a:t>
            </a:r>
            <a:r>
              <a:rPr lang="el-GR" sz="2000" dirty="0"/>
              <a:t>: προαιρετική </a:t>
            </a:r>
          </a:p>
          <a:p>
            <a:pPr marL="0" indent="0">
              <a:buNone/>
            </a:pPr>
            <a:r>
              <a:rPr lang="el-GR" sz="2000" dirty="0"/>
              <a:t>Η προέγκριση γίνεται με απόφαση του Γενικού Γραμματέα Χωρικού Σχεδιασμού και Περιβάλλοντος του ΥΠΕΝ ύστερα από εισήγηση της αρμόδιας Υπηρεσίας και σύμφωνη γνώμη του ΚΕ.ΣΥ.ΠΟ.ΘΑ. Για την προέγκριση υποβάλλεται τεχνική έκθεση η οποία καθορίζει τους γενικότερους σκοπούς θέσπισης του ΕΧΣ, τα βασικά χαρακτηριστικά του έργου, τα πλεονεκτήματα των δραστηριοτήτων που προτείνονται με το σχέδιο και οι συνέπειες που θα αναπτυχθούν σε σχέση με άλλες παραγωγικές δραστηριότητες. </a:t>
            </a:r>
          </a:p>
          <a:p>
            <a:pPr marL="0" indent="0">
              <a:buNone/>
            </a:pPr>
            <a:r>
              <a:rPr lang="el-GR" sz="2000" dirty="0"/>
              <a:t>Το ΤΧΣ εγκρίνεται με Προεδρικό Διάταγμα και τροποποιείται μετά την παρέλευση 5ετίας εφόσον θεμελιώνεται ιδιαίτερη ανάγκη τροποποίησης.</a:t>
            </a:r>
          </a:p>
        </p:txBody>
      </p:sp>
    </p:spTree>
    <p:extLst>
      <p:ext uri="{BB962C8B-B14F-4D97-AF65-F5344CB8AC3E}">
        <p14:creationId xmlns:p14="http://schemas.microsoft.com/office/powerpoint/2010/main" val="4238252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7C6CB1-4D1A-4519-9C3E-1495D0038C48}"/>
              </a:ext>
            </a:extLst>
          </p:cNvPr>
          <p:cNvSpPr>
            <a:spLocks noGrp="1"/>
          </p:cNvSpPr>
          <p:nvPr>
            <p:ph type="title"/>
          </p:nvPr>
        </p:nvSpPr>
        <p:spPr/>
        <p:txBody>
          <a:bodyPr>
            <a:normAutofit fontScale="90000"/>
          </a:bodyPr>
          <a:lstStyle/>
          <a:p>
            <a:pPr algn="ctr"/>
            <a:r>
              <a:rPr lang="el-GR" b="1" dirty="0"/>
              <a:t>Πολεοδομικά σχέδια εφαρμογής</a:t>
            </a:r>
          </a:p>
        </p:txBody>
      </p:sp>
      <p:sp>
        <p:nvSpPr>
          <p:cNvPr id="3" name="Θέση περιεχομένου 2">
            <a:extLst>
              <a:ext uri="{FF2B5EF4-FFF2-40B4-BE49-F238E27FC236}">
                <a16:creationId xmlns:a16="http://schemas.microsoft.com/office/drawing/2014/main" id="{D7F57D50-E147-435D-A334-6C503E03F87D}"/>
              </a:ext>
            </a:extLst>
          </p:cNvPr>
          <p:cNvSpPr>
            <a:spLocks noGrp="1"/>
          </p:cNvSpPr>
          <p:nvPr>
            <p:ph idx="1"/>
          </p:nvPr>
        </p:nvSpPr>
        <p:spPr/>
        <p:txBody>
          <a:bodyPr>
            <a:noAutofit/>
          </a:bodyPr>
          <a:lstStyle/>
          <a:p>
            <a:pPr marL="0" indent="0">
              <a:buNone/>
            </a:pPr>
            <a:r>
              <a:rPr lang="el-GR" sz="2500" dirty="0"/>
              <a:t>Αποτελούν το Β΄ επίπεδο του ρυθμιστικού πολεοδομικού σχεδιασμού και ενσωματώνουν:</a:t>
            </a:r>
          </a:p>
          <a:p>
            <a:r>
              <a:rPr lang="el-GR" sz="2500" dirty="0"/>
              <a:t> α) το πολεοδομικό σχέδιο με το οποίο γίνεται ο λεπτομερής σχεδιασμός των περιοχών που προτείνονται προς πολεοδόμηση από τα ΤΧΣ και τα ΕΧΣ και </a:t>
            </a:r>
          </a:p>
          <a:p>
            <a:r>
              <a:rPr lang="el-GR" sz="2500" dirty="0"/>
              <a:t>β) την Πράξη Εφαρμογής με την οποία υλοποιείται το Πολεοδομικό σχέδιο και διαμορφώνονται τα δικαιώματα ιδιωτικού δικαίου επί των ακινήτων που περιλαμβάνονται σε αυτό. </a:t>
            </a:r>
          </a:p>
        </p:txBody>
      </p:sp>
    </p:spTree>
    <p:extLst>
      <p:ext uri="{BB962C8B-B14F-4D97-AF65-F5344CB8AC3E}">
        <p14:creationId xmlns:p14="http://schemas.microsoft.com/office/powerpoint/2010/main" val="3440128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81FA58-9784-4EE2-87C8-B594F9635501}"/>
              </a:ext>
            </a:extLst>
          </p:cNvPr>
          <p:cNvSpPr>
            <a:spLocks noGrp="1"/>
          </p:cNvSpPr>
          <p:nvPr>
            <p:ph type="title"/>
          </p:nvPr>
        </p:nvSpPr>
        <p:spPr>
          <a:xfrm>
            <a:off x="457200" y="692696"/>
            <a:ext cx="8229600" cy="1143000"/>
          </a:xfrm>
        </p:spPr>
        <p:txBody>
          <a:bodyPr>
            <a:normAutofit fontScale="90000"/>
          </a:bodyPr>
          <a:lstStyle/>
          <a:p>
            <a:pPr algn="ctr"/>
            <a:r>
              <a:rPr lang="el-GR" b="1" dirty="0"/>
              <a:t>Διαδικασία εκπόνησης των ΠΣΕ</a:t>
            </a:r>
          </a:p>
        </p:txBody>
      </p:sp>
      <p:sp>
        <p:nvSpPr>
          <p:cNvPr id="3" name="Θέση περιεχομένου 2">
            <a:extLst>
              <a:ext uri="{FF2B5EF4-FFF2-40B4-BE49-F238E27FC236}">
                <a16:creationId xmlns:a16="http://schemas.microsoft.com/office/drawing/2014/main" id="{61BE85C1-A9B2-49E9-BF85-264D7C384AF0}"/>
              </a:ext>
            </a:extLst>
          </p:cNvPr>
          <p:cNvSpPr>
            <a:spLocks noGrp="1"/>
          </p:cNvSpPr>
          <p:nvPr>
            <p:ph idx="1"/>
          </p:nvPr>
        </p:nvSpPr>
        <p:spPr/>
        <p:txBody>
          <a:bodyPr>
            <a:normAutofit/>
          </a:bodyPr>
          <a:lstStyle/>
          <a:p>
            <a:r>
              <a:rPr lang="el-GR" sz="2500" dirty="0"/>
              <a:t>Εκκίνηση διαδικασίας σύνταξης είτε από τον Δήμο είτε από την Αποκεντρωμένη Διοίκηση</a:t>
            </a:r>
          </a:p>
          <a:p>
            <a:r>
              <a:rPr lang="el-GR" sz="2500" dirty="0"/>
              <a:t>Εκτίθενται στον οικείο Δήμο μαζί με το </a:t>
            </a:r>
            <a:r>
              <a:rPr lang="el-GR" sz="2500" dirty="0" err="1"/>
              <a:t>Κτηματογραφικό</a:t>
            </a:r>
            <a:r>
              <a:rPr lang="el-GR" sz="2500" dirty="0"/>
              <a:t> Διάγραμμα για 20 ημέρες. </a:t>
            </a:r>
          </a:p>
          <a:p>
            <a:r>
              <a:rPr lang="el-GR" sz="2500" dirty="0"/>
              <a:t>Δυνατότητα των ενδιαφερομένων να καταθέσουν ενστάσεις</a:t>
            </a:r>
          </a:p>
          <a:p>
            <a:r>
              <a:rPr lang="el-GR" sz="2500" dirty="0"/>
              <a:t>Ο Δήμος οφείλει να τις εξετάσει εντός 40 εργασίμων ημερών</a:t>
            </a:r>
          </a:p>
          <a:p>
            <a:r>
              <a:rPr lang="el-GR" sz="2500" dirty="0"/>
              <a:t>Έγκριση από τον Συντονιστή της Αποκεντρωμένης Διοίκησης μετά από γνώμη του οικείου ΣΥ.ΠΟ.ΘΑ.</a:t>
            </a:r>
          </a:p>
        </p:txBody>
      </p:sp>
    </p:spTree>
    <p:extLst>
      <p:ext uri="{BB962C8B-B14F-4D97-AF65-F5344CB8AC3E}">
        <p14:creationId xmlns:p14="http://schemas.microsoft.com/office/powerpoint/2010/main" val="3820033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000" b="1" dirty="0"/>
              <a:t>Το Πολεοδομικό και Χωροταξικό Δίκαιο ως νομικό εργαλείο για την άσκηση δημόσιων πολιτικών   </a:t>
            </a:r>
          </a:p>
        </p:txBody>
      </p:sp>
      <p:sp>
        <p:nvSpPr>
          <p:cNvPr id="3" name="2 - Θέση περιεχομένου"/>
          <p:cNvSpPr>
            <a:spLocks noGrp="1"/>
          </p:cNvSpPr>
          <p:nvPr>
            <p:ph idx="1"/>
          </p:nvPr>
        </p:nvSpPr>
        <p:spPr/>
        <p:txBody>
          <a:bodyPr>
            <a:normAutofit/>
          </a:bodyPr>
          <a:lstStyle/>
          <a:p>
            <a:pPr algn="just"/>
            <a:r>
              <a:rPr lang="el-GR" dirty="0"/>
              <a:t>Η Πολεοδομία ως δημόσια πολιτική που αφορά στη σχεδίαση πόλεων και οικισμών, και στον προσδιορισμό των χρήσεων γης και των όρων δόμησης </a:t>
            </a:r>
          </a:p>
          <a:p>
            <a:pPr algn="just"/>
            <a:r>
              <a:rPr lang="el-GR" dirty="0"/>
              <a:t>Η Χωροταξία ως δημόσια πολιτική που αφορά στο σχεδιασμό και την οργάνωση των εδαφικών ενοτήτων μεγάλης κλίμακας πάνω από το επίπεδο των πόλεων και των οικισμών</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3F4095-3098-48C5-90CA-1F5A624F8B76}"/>
              </a:ext>
            </a:extLst>
          </p:cNvPr>
          <p:cNvSpPr>
            <a:spLocks noGrp="1"/>
          </p:cNvSpPr>
          <p:nvPr>
            <p:ph type="title"/>
          </p:nvPr>
        </p:nvSpPr>
        <p:spPr/>
        <p:txBody>
          <a:bodyPr/>
          <a:lstStyle/>
          <a:p>
            <a:pPr algn="ctr"/>
            <a:r>
              <a:rPr lang="el-GR" b="1" dirty="0"/>
              <a:t>Συνέπειες έγκρισης ΠΣΕ</a:t>
            </a:r>
          </a:p>
        </p:txBody>
      </p:sp>
      <p:sp>
        <p:nvSpPr>
          <p:cNvPr id="3" name="Θέση περιεχομένου 2">
            <a:extLst>
              <a:ext uri="{FF2B5EF4-FFF2-40B4-BE49-F238E27FC236}">
                <a16:creationId xmlns:a16="http://schemas.microsoft.com/office/drawing/2014/main" id="{2E85DFFE-87D1-4937-BEF2-A4EB63839CE9}"/>
              </a:ext>
            </a:extLst>
          </p:cNvPr>
          <p:cNvSpPr>
            <a:spLocks noGrp="1"/>
          </p:cNvSpPr>
          <p:nvPr>
            <p:ph idx="1"/>
          </p:nvPr>
        </p:nvSpPr>
        <p:spPr/>
        <p:txBody>
          <a:bodyPr>
            <a:normAutofit/>
          </a:bodyPr>
          <a:lstStyle/>
          <a:p>
            <a:r>
              <a:rPr lang="el-GR" sz="2200" dirty="0"/>
              <a:t>Υποχρέωση καταβολής για τις ιδιοκτησίες που εντάσσονται στο σχέδιο εισφορών σε γη και χρήμα</a:t>
            </a:r>
          </a:p>
          <a:p>
            <a:r>
              <a:rPr lang="el-GR" sz="2200" dirty="0"/>
              <a:t>Καταβολή των αναλογουσών εισφορών για την χορήγηση οικοδομικής άδειας</a:t>
            </a:r>
          </a:p>
          <a:p>
            <a:r>
              <a:rPr lang="el-GR" sz="2200" dirty="0"/>
              <a:t>Η Διοίκηση απαλλοτριώνει τα ιδιοκτησίες που καταλαμβάνονται από κοινόχρηστους χώρους. Το ΠΣΕ επέχει θέση πράξης αναγκαστικής απαλλοτρίωσης ως προς αυτές</a:t>
            </a:r>
          </a:p>
          <a:p>
            <a:r>
              <a:rPr lang="el-GR" sz="2200" dirty="0"/>
              <a:t>Δεσμεύονται οι ιδιοκτησίες που καταλαμβάνονται από τους χώρους που χαρακτηρίζονται ως κοινωφελείς</a:t>
            </a:r>
          </a:p>
        </p:txBody>
      </p:sp>
    </p:spTree>
    <p:extLst>
      <p:ext uri="{BB962C8B-B14F-4D97-AF65-F5344CB8AC3E}">
        <p14:creationId xmlns:p14="http://schemas.microsoft.com/office/powerpoint/2010/main" val="4254668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495933-5B0E-4381-8DC5-DE710C5151E4}"/>
              </a:ext>
            </a:extLst>
          </p:cNvPr>
          <p:cNvSpPr>
            <a:spLocks noGrp="1"/>
          </p:cNvSpPr>
          <p:nvPr>
            <p:ph type="title"/>
          </p:nvPr>
        </p:nvSpPr>
        <p:spPr/>
        <p:txBody>
          <a:bodyPr/>
          <a:lstStyle/>
          <a:p>
            <a:pPr algn="ctr"/>
            <a:r>
              <a:rPr lang="el-GR" b="1" dirty="0"/>
              <a:t>Νομική φύση ΠΣΕ</a:t>
            </a:r>
          </a:p>
        </p:txBody>
      </p:sp>
      <p:sp>
        <p:nvSpPr>
          <p:cNvPr id="3" name="Θέση περιεχομένου 2">
            <a:extLst>
              <a:ext uri="{FF2B5EF4-FFF2-40B4-BE49-F238E27FC236}">
                <a16:creationId xmlns:a16="http://schemas.microsoft.com/office/drawing/2014/main" id="{2853394C-E30B-4EA9-A7CA-15842C5F25F3}"/>
              </a:ext>
            </a:extLst>
          </p:cNvPr>
          <p:cNvSpPr>
            <a:spLocks noGrp="1"/>
          </p:cNvSpPr>
          <p:nvPr>
            <p:ph idx="1"/>
          </p:nvPr>
        </p:nvSpPr>
        <p:spPr/>
        <p:txBody>
          <a:bodyPr>
            <a:normAutofit/>
          </a:bodyPr>
          <a:lstStyle/>
          <a:p>
            <a:pPr marL="0" indent="0">
              <a:buNone/>
            </a:pPr>
            <a:r>
              <a:rPr lang="el-GR" sz="2500" dirty="0"/>
              <a:t>Ατομική πράξη γενικού περιεχομένου καθώς αποτελεί εξειδίκευση ρυθμίσεων, πλήρως καταστρωμένων στον νόμο που δεν αναφέρονται σε μια κατηγορία σχέσεων αλλά σε σύνολο περιπτώσεων που έχουν μεταξύ τους τοπικό δεσμό.</a:t>
            </a:r>
          </a:p>
          <a:p>
            <a:pPr marL="0" indent="0">
              <a:buNone/>
            </a:pPr>
            <a:endParaRPr lang="el-GR" sz="2500" dirty="0"/>
          </a:p>
          <a:p>
            <a:pPr marL="0" indent="0">
              <a:buNone/>
            </a:pPr>
            <a:r>
              <a:rPr lang="el-GR" sz="2500" dirty="0"/>
              <a:t>Κατά το μέρος που θεσπίζονται όροι δόμησης και καθορίζονται χρήσεις γης: κανονιστική πράξη</a:t>
            </a:r>
          </a:p>
        </p:txBody>
      </p:sp>
    </p:spTree>
    <p:extLst>
      <p:ext uri="{BB962C8B-B14F-4D97-AF65-F5344CB8AC3E}">
        <p14:creationId xmlns:p14="http://schemas.microsoft.com/office/powerpoint/2010/main" val="29883526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E9C407-CA36-4CBD-8D48-5079A88B0F8D}"/>
              </a:ext>
            </a:extLst>
          </p:cNvPr>
          <p:cNvSpPr>
            <a:spLocks noGrp="1"/>
          </p:cNvSpPr>
          <p:nvPr>
            <p:ph type="title"/>
          </p:nvPr>
        </p:nvSpPr>
        <p:spPr/>
        <p:txBody>
          <a:bodyPr>
            <a:normAutofit fontScale="90000"/>
          </a:bodyPr>
          <a:lstStyle/>
          <a:p>
            <a:pPr algn="ctr"/>
            <a:r>
              <a:rPr lang="el-GR" b="1" dirty="0"/>
              <a:t>Ειδικές κατηγορίες χωρικών Σχεδίων</a:t>
            </a:r>
          </a:p>
        </p:txBody>
      </p:sp>
      <p:sp>
        <p:nvSpPr>
          <p:cNvPr id="3" name="Θέση περιεχομένου 2">
            <a:extLst>
              <a:ext uri="{FF2B5EF4-FFF2-40B4-BE49-F238E27FC236}">
                <a16:creationId xmlns:a16="http://schemas.microsoft.com/office/drawing/2014/main" id="{1D7C2B2D-D005-4775-8389-6D3257F4E648}"/>
              </a:ext>
            </a:extLst>
          </p:cNvPr>
          <p:cNvSpPr>
            <a:spLocks noGrp="1"/>
          </p:cNvSpPr>
          <p:nvPr>
            <p:ph idx="1"/>
          </p:nvPr>
        </p:nvSpPr>
        <p:spPr/>
        <p:txBody>
          <a:bodyPr>
            <a:normAutofit fontScale="92500" lnSpcReduction="10000"/>
          </a:bodyPr>
          <a:lstStyle/>
          <a:p>
            <a:r>
              <a:rPr lang="el-GR" dirty="0"/>
              <a:t>α) τα επιχειρηματικά πάρκα και οι λοιποί οργανωμένοι υποδοχείς μεταποιητικών και επιχειρηματικών δραστηριοτήτων του άρθρου 41 παρ. 1 του ν.3982/2011, </a:t>
            </a:r>
          </a:p>
          <a:p>
            <a:r>
              <a:rPr lang="el-GR" dirty="0"/>
              <a:t>β) οι περιοχές οργανωμένης ανάπτυξης παραγωγικών δραστηριοτήτων (ΠΟΑΠΔ) του άρθρου 24 του ν. 1650/1986, </a:t>
            </a:r>
          </a:p>
          <a:p>
            <a:r>
              <a:rPr lang="el-GR" dirty="0"/>
              <a:t>γ) οι περιοχές ολοκληρωμένης τουριστικής ανάπτυξης (ΠΟΤΑ) του άρθρου 29 του ν.2545/1997, </a:t>
            </a:r>
          </a:p>
          <a:p>
            <a:r>
              <a:rPr lang="el-GR" dirty="0"/>
              <a:t>δ) τα ειδικά σχέδια χωρικής ανάπτυξης δημόσιων ακινήτων (ΕΣΧΑΔΑ) του άρθρου 12 του ν. 3986/2011 και </a:t>
            </a:r>
          </a:p>
          <a:p>
            <a:r>
              <a:rPr lang="el-GR" dirty="0"/>
              <a:t>ε) τα ειδικά σχέδια χωρικής ανάπτυξης στρατηγικών επενδύσεων (ΕΣΧΑΣΕ) του άρθρου 24 του ν.3894/2010. </a:t>
            </a:r>
          </a:p>
          <a:p>
            <a:pPr marL="0" indent="0">
              <a:buNone/>
            </a:pPr>
            <a:endParaRPr lang="el-GR" dirty="0"/>
          </a:p>
        </p:txBody>
      </p:sp>
    </p:spTree>
    <p:extLst>
      <p:ext uri="{BB962C8B-B14F-4D97-AF65-F5344CB8AC3E}">
        <p14:creationId xmlns:p14="http://schemas.microsoft.com/office/powerpoint/2010/main" val="21806158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6462F0-F4F5-455F-BDC1-CA2CC1A2AA17}"/>
              </a:ext>
            </a:extLst>
          </p:cNvPr>
          <p:cNvSpPr>
            <a:spLocks noGrp="1"/>
          </p:cNvSpPr>
          <p:nvPr>
            <p:ph type="title"/>
          </p:nvPr>
        </p:nvSpPr>
        <p:spPr/>
        <p:txBody>
          <a:bodyPr>
            <a:normAutofit/>
          </a:bodyPr>
          <a:lstStyle/>
          <a:p>
            <a:pPr algn="ctr"/>
            <a:r>
              <a:rPr lang="el-GR" sz="3000" b="1" dirty="0"/>
              <a:t>Το ειδικό σχέδιο χωρικής ανάπτυξης δημοσίων ακινήτων (ΕΣΧΑΔΑ)</a:t>
            </a:r>
          </a:p>
        </p:txBody>
      </p:sp>
      <p:sp>
        <p:nvSpPr>
          <p:cNvPr id="3" name="Θέση περιεχομένου 2">
            <a:extLst>
              <a:ext uri="{FF2B5EF4-FFF2-40B4-BE49-F238E27FC236}">
                <a16:creationId xmlns:a16="http://schemas.microsoft.com/office/drawing/2014/main" id="{727576A2-2C77-4CDE-9E8D-1A4E81F2DA98}"/>
              </a:ext>
            </a:extLst>
          </p:cNvPr>
          <p:cNvSpPr>
            <a:spLocks noGrp="1"/>
          </p:cNvSpPr>
          <p:nvPr>
            <p:ph idx="1"/>
          </p:nvPr>
        </p:nvSpPr>
        <p:spPr/>
        <p:txBody>
          <a:bodyPr>
            <a:normAutofit fontScale="92500" lnSpcReduction="10000"/>
          </a:bodyPr>
          <a:lstStyle/>
          <a:p>
            <a:pPr marL="0" indent="0">
              <a:buNone/>
            </a:pPr>
            <a:r>
              <a:rPr lang="el-GR" sz="2500" dirty="0"/>
              <a:t>Το ΕΣΧΑΔΑ αποτελεί σύμφωνα με τον νόμο σχέδιο οι στοχεύσεις του οποίου είναι σαφώς προσανατολισμένες στην επίτευξη ειδικού οικονομικού και αναπτυξιακού σκοπού για την υποβοήθηση της οικονομίας της Χώρας και την αντιμετώπιση της οικονομικής κρίσης.</a:t>
            </a:r>
          </a:p>
          <a:p>
            <a:pPr marL="0" indent="0">
              <a:buNone/>
            </a:pPr>
            <a:r>
              <a:rPr lang="el-GR" sz="2500" dirty="0"/>
              <a:t>Έχουν εγκριθεί, μεταξύ άλλων, ΕΣΧΑΔΑ για το Διεθνές Κέντρο Ραδιοτηλεόρασης στο Μαρούσι με χρήση γης «θεματικά πάρκα- εμπορικά κέντρα – αναψυχή», για την </a:t>
            </a:r>
            <a:r>
              <a:rPr lang="el-GR" sz="2500" dirty="0" err="1"/>
              <a:t>Κασσιώπη</a:t>
            </a:r>
            <a:r>
              <a:rPr lang="el-GR" sz="2500" dirty="0"/>
              <a:t> Κέρκυρας με το οποίο προβλέπονται ξενοδοχειακές χρήσεις και χρήσεις παραθεριστικής κατοικίας, για το ΞΕΝΙΑ </a:t>
            </a:r>
            <a:r>
              <a:rPr lang="el-GR" sz="2500" dirty="0" err="1"/>
              <a:t>Παλιουρίου</a:t>
            </a:r>
            <a:r>
              <a:rPr lang="el-GR" sz="2500" dirty="0"/>
              <a:t> Χαλκιδικής, για την περιοχή Άγιος Ιωάννης </a:t>
            </a:r>
            <a:r>
              <a:rPr lang="el-GR" sz="2500" dirty="0" err="1"/>
              <a:t>Σιθωνίας</a:t>
            </a:r>
            <a:r>
              <a:rPr lang="el-GR" sz="2500" dirty="0"/>
              <a:t>, για το ΞΕΝΙΑ Σκιάθου καθώς και για την αξιοποίηση του Δημοσίου Κτήματος στο Καβούρι της Αττικής (Αστέρας Βουλιαγμένης). </a:t>
            </a:r>
          </a:p>
          <a:p>
            <a:pPr marL="0" indent="0">
              <a:buNone/>
            </a:pPr>
            <a:endParaRPr lang="el-GR" dirty="0"/>
          </a:p>
        </p:txBody>
      </p:sp>
    </p:spTree>
    <p:extLst>
      <p:ext uri="{BB962C8B-B14F-4D97-AF65-F5344CB8AC3E}">
        <p14:creationId xmlns:p14="http://schemas.microsoft.com/office/powerpoint/2010/main" val="680681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3F6B4B-AE18-484C-ABC3-82A0CEE97940}"/>
              </a:ext>
            </a:extLst>
          </p:cNvPr>
          <p:cNvSpPr>
            <a:spLocks noGrp="1"/>
          </p:cNvSpPr>
          <p:nvPr>
            <p:ph type="title"/>
          </p:nvPr>
        </p:nvSpPr>
        <p:spPr>
          <a:xfrm>
            <a:off x="443060" y="533400"/>
            <a:ext cx="8229600" cy="1143000"/>
          </a:xfrm>
        </p:spPr>
        <p:txBody>
          <a:bodyPr>
            <a:normAutofit fontScale="90000"/>
          </a:bodyPr>
          <a:lstStyle/>
          <a:p>
            <a:r>
              <a:rPr lang="el-GR" b="1" dirty="0"/>
              <a:t>Διαδικασία σύνταξης του ΕΣΧΑΔΑ</a:t>
            </a:r>
          </a:p>
        </p:txBody>
      </p:sp>
      <p:sp>
        <p:nvSpPr>
          <p:cNvPr id="3" name="Θέση περιεχομένου 2">
            <a:extLst>
              <a:ext uri="{FF2B5EF4-FFF2-40B4-BE49-F238E27FC236}">
                <a16:creationId xmlns:a16="http://schemas.microsoft.com/office/drawing/2014/main" id="{D7002421-3DDA-49C1-AAB9-9C9AB48415C8}"/>
              </a:ext>
            </a:extLst>
          </p:cNvPr>
          <p:cNvSpPr>
            <a:spLocks noGrp="1"/>
          </p:cNvSpPr>
          <p:nvPr>
            <p:ph idx="1"/>
          </p:nvPr>
        </p:nvSpPr>
        <p:spPr/>
        <p:txBody>
          <a:bodyPr>
            <a:normAutofit fontScale="70000" lnSpcReduction="20000"/>
          </a:bodyPr>
          <a:lstStyle/>
          <a:p>
            <a:r>
              <a:rPr lang="el-GR" dirty="0"/>
              <a:t>Η κίνηση για την διαδικασία σύνταξης του ΕΣΧΑΔΑ δεν γίνεται αυτεπαγγέλτως από την Διοίκηση αλλά μετά από αίτηση του κυρίου του ακινήτου ή του δικαιούχου εμπράγματου δικαιώματος ή του κατόχου δικαιώματος διαχείρισης και εκμετάλλευσης του ακινήτου ή του ΤΑΙΠΕΔ. </a:t>
            </a:r>
          </a:p>
          <a:p>
            <a:r>
              <a:rPr lang="el-GR" dirty="0"/>
              <a:t>Η αίτηση συνοδεύεται από τεχνική μελέτη και στρατηγική μελέτη περιβαλλοντικών επιπτώσεων. Για την κατάρτιση του ΕΣΧΑΔΑ δεν γνωμοδοτεί το ΚΕ.ΣΥ.ΠΟ.ΘΑ αλλά το Κεντρικό Συμβούλιο Διοίκησης για την αξιοποίηση της Δημόσιας Περιουσίας, στο οποίο προεδρεύει ο Γενικός Γραμματέας Δημόσιας Περιουσίας του Υπουργείου Οικονομικών. </a:t>
            </a:r>
          </a:p>
          <a:p>
            <a:r>
              <a:rPr lang="el-GR" dirty="0"/>
              <a:t>Η έγκριση του ΕΣΧΑΔΑ αποτελεί προϋπόθεση για την έκδοση των υπόλοιπων πράξεων που προβλέπονται στον ν.3986/2011 δηλαδή της Πολεοδομικής Μελέτης καθώς και των Οικοδομικών Αδειών και λοιπών εγκρίσεων. </a:t>
            </a:r>
          </a:p>
          <a:p>
            <a:r>
              <a:rPr lang="el-GR" dirty="0"/>
              <a:t>Η έγκριση του ΕΣΧΑΔΑ γίνεται με Προεδρικό Διάταγμα, ενώ η έγκριση των πράξεων που ακολουθούν και εκτελούν το ΕΣΧΑΔΑ, με κοινές Υπουργικές Αποφάσεις. </a:t>
            </a:r>
          </a:p>
          <a:p>
            <a:pPr marL="0" indent="0">
              <a:buNone/>
            </a:pPr>
            <a:endParaRPr lang="el-GR" dirty="0"/>
          </a:p>
        </p:txBody>
      </p:sp>
    </p:spTree>
    <p:extLst>
      <p:ext uri="{BB962C8B-B14F-4D97-AF65-F5344CB8AC3E}">
        <p14:creationId xmlns:p14="http://schemas.microsoft.com/office/powerpoint/2010/main" val="2262391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C0C9A4-F14E-44A6-9B03-0BCB62FF3FDA}"/>
              </a:ext>
            </a:extLst>
          </p:cNvPr>
          <p:cNvSpPr>
            <a:spLocks noGrp="1"/>
          </p:cNvSpPr>
          <p:nvPr>
            <p:ph type="title"/>
          </p:nvPr>
        </p:nvSpPr>
        <p:spPr/>
        <p:txBody>
          <a:bodyPr>
            <a:normAutofit/>
          </a:bodyPr>
          <a:lstStyle/>
          <a:p>
            <a:pPr algn="ctr"/>
            <a:r>
              <a:rPr lang="el-GR" sz="3000" b="1" dirty="0"/>
              <a:t>Το Ειδικό Σχέδιο Χωρικής Ανάπτυξης Στρατηγικών Επενδύσεων (ΕΣΧΑΣΕ)</a:t>
            </a:r>
            <a:endParaRPr lang="el-GR" sz="3000" dirty="0"/>
          </a:p>
        </p:txBody>
      </p:sp>
      <p:sp>
        <p:nvSpPr>
          <p:cNvPr id="3" name="Θέση περιεχομένου 2">
            <a:extLst>
              <a:ext uri="{FF2B5EF4-FFF2-40B4-BE49-F238E27FC236}">
                <a16:creationId xmlns:a16="http://schemas.microsoft.com/office/drawing/2014/main" id="{2C859A8D-1E8E-4205-9E6E-A3424BC2BA56}"/>
              </a:ext>
            </a:extLst>
          </p:cNvPr>
          <p:cNvSpPr>
            <a:spLocks noGrp="1"/>
          </p:cNvSpPr>
          <p:nvPr>
            <p:ph idx="1"/>
          </p:nvPr>
        </p:nvSpPr>
        <p:spPr>
          <a:xfrm>
            <a:off x="323528" y="1988840"/>
            <a:ext cx="8229600" cy="4389120"/>
          </a:xfrm>
        </p:spPr>
        <p:txBody>
          <a:bodyPr>
            <a:normAutofit/>
          </a:bodyPr>
          <a:lstStyle/>
          <a:p>
            <a:pPr marL="0" indent="0">
              <a:buNone/>
            </a:pPr>
            <a:r>
              <a:rPr lang="el-GR" sz="2400" dirty="0"/>
              <a:t>Εφαρμόζονται οι διατάξεις περί ΕΣΧΑΔΑ υπό την προϋπόθεση ότι εντάσσεται το ακίνητο στον νόμο περί στρατηγικών επενδύσεων (νόμος 3894/2010)</a:t>
            </a:r>
          </a:p>
          <a:p>
            <a:pPr marL="0" indent="0">
              <a:buNone/>
            </a:pPr>
            <a:r>
              <a:rPr lang="el-GR" sz="2400" dirty="0"/>
              <a:t>Στρατηγική επένδυση σύμφωνα με το άρθρο 1 του ν.3894/2010, είναι η παραγωγική εκείνη επένδυση που συνεισφέρει στην εθνική οικονομία και συνδράμει καθοριστικά στην έξοδο της Χώρας από την οικονομική κρίση. </a:t>
            </a:r>
          </a:p>
          <a:p>
            <a:pPr marL="0" indent="0">
              <a:buNone/>
            </a:pPr>
            <a:endParaRPr lang="el-GR" sz="2000" dirty="0"/>
          </a:p>
        </p:txBody>
      </p:sp>
    </p:spTree>
    <p:extLst>
      <p:ext uri="{BB962C8B-B14F-4D97-AF65-F5344CB8AC3E}">
        <p14:creationId xmlns:p14="http://schemas.microsoft.com/office/powerpoint/2010/main" val="22105283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9B0088-7AEE-4725-8FB4-B20C47216475}"/>
              </a:ext>
            </a:extLst>
          </p:cNvPr>
          <p:cNvSpPr>
            <a:spLocks noGrp="1"/>
          </p:cNvSpPr>
          <p:nvPr>
            <p:ph type="title"/>
          </p:nvPr>
        </p:nvSpPr>
        <p:spPr/>
        <p:txBody>
          <a:bodyPr>
            <a:normAutofit fontScale="90000"/>
          </a:bodyPr>
          <a:lstStyle/>
          <a:p>
            <a:pPr algn="ctr"/>
            <a:r>
              <a:rPr lang="el-GR" sz="3300" b="1" dirty="0"/>
              <a:t>Περιοχές ολοκληρωμένης τουριστικής ανάπτυξης </a:t>
            </a:r>
            <a:br>
              <a:rPr lang="el-GR" sz="3300" b="1" dirty="0"/>
            </a:br>
            <a:r>
              <a:rPr lang="el-GR" sz="3300" b="1" dirty="0"/>
              <a:t>(ΠΟΤΑ)</a:t>
            </a:r>
            <a:endParaRPr lang="el-GR" dirty="0"/>
          </a:p>
        </p:txBody>
      </p:sp>
      <p:sp>
        <p:nvSpPr>
          <p:cNvPr id="3" name="Θέση περιεχομένου 2">
            <a:extLst>
              <a:ext uri="{FF2B5EF4-FFF2-40B4-BE49-F238E27FC236}">
                <a16:creationId xmlns:a16="http://schemas.microsoft.com/office/drawing/2014/main" id="{04270F5A-14BE-4BF1-9511-C98B666FCACF}"/>
              </a:ext>
            </a:extLst>
          </p:cNvPr>
          <p:cNvSpPr>
            <a:spLocks noGrp="1"/>
          </p:cNvSpPr>
          <p:nvPr>
            <p:ph idx="1"/>
          </p:nvPr>
        </p:nvSpPr>
        <p:spPr/>
        <p:txBody>
          <a:bodyPr>
            <a:normAutofit fontScale="77500" lnSpcReduction="20000"/>
          </a:bodyPr>
          <a:lstStyle/>
          <a:p>
            <a:pPr marL="0" indent="0">
              <a:buNone/>
            </a:pPr>
            <a:r>
              <a:rPr lang="el-GR" dirty="0"/>
              <a:t>Ως ΠΟΤΑ χαρακτηρίζονται δημόσιες ή ιδιωτικές εκτάσεις, εκτός εγκεκριμένων σχεδίων πόλεων και εκτός ορίων οικισμών προϋφιστάμενων του 1923 ή κάτω των 2.000 κατοίκων στις οποίες δημιουργείται σύνολο τουριστικών εγκαταστάσεων αποτελούμενο από ξενοδοχεία διαφόρων λειτουργικών μορφών καθώς και εγκαταστάσεις ειδικής τουριστικής υποδομής και άθλησης.</a:t>
            </a:r>
          </a:p>
          <a:p>
            <a:pPr marL="0" indent="0">
              <a:buNone/>
            </a:pPr>
            <a:r>
              <a:rPr lang="el-GR" dirty="0"/>
              <a:t>Η εκκίνηση της ΠΟΤΑ λαμβάνει χώρα με αίτηση του ενδιαφερομένου και πρέπει να αφορά σε περιοχή κατάλληλη για ολοκληρωμένη τουριστική ανάπτυξη η οποία δεν έχει τα απαραίτητα καταλύματα. Η έκταση πρέπει να είναι τουλάχιστον 800 στρέμματα και ιδιόκτητη σε ποσοστό 80%. </a:t>
            </a:r>
          </a:p>
          <a:p>
            <a:pPr marL="0" indent="0">
              <a:buNone/>
            </a:pPr>
            <a:r>
              <a:rPr lang="el-GR" dirty="0"/>
              <a:t>Η ΠΟΤΑ αναπτύσσεται σε περιοχές εκτός σχεδίου πόλεως και </a:t>
            </a:r>
            <a:r>
              <a:rPr lang="el-GR" dirty="0" err="1"/>
              <a:t>όλως</a:t>
            </a:r>
            <a:r>
              <a:rPr lang="el-GR" dirty="0"/>
              <a:t> κατ’ εξαίρεση σε εκτάσεις που βρίσκονται εντός ορίων του ΓΠΣ. </a:t>
            </a:r>
          </a:p>
          <a:p>
            <a:pPr marL="0" indent="0">
              <a:buNone/>
            </a:pPr>
            <a:r>
              <a:rPr lang="el-GR" dirty="0"/>
              <a:t>Η  έγκριση της ΠΟΤΑ γίνεται με Προεδρικό Διάταγμα και υποβάλλεται σε διαδικασία στρατηγικής περιβαλλοντικής εκτίμησης</a:t>
            </a:r>
          </a:p>
          <a:p>
            <a:pPr marL="0" indent="0">
              <a:buNone/>
            </a:pPr>
            <a:endParaRPr lang="el-GR" dirty="0"/>
          </a:p>
        </p:txBody>
      </p:sp>
    </p:spTree>
    <p:extLst>
      <p:ext uri="{BB962C8B-B14F-4D97-AF65-F5344CB8AC3E}">
        <p14:creationId xmlns:p14="http://schemas.microsoft.com/office/powerpoint/2010/main" val="1326656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31ECCB-91BA-43B6-9816-137282DC0A7F}"/>
              </a:ext>
            </a:extLst>
          </p:cNvPr>
          <p:cNvSpPr>
            <a:spLocks noGrp="1"/>
          </p:cNvSpPr>
          <p:nvPr>
            <p:ph type="title"/>
          </p:nvPr>
        </p:nvSpPr>
        <p:spPr/>
        <p:txBody>
          <a:bodyPr>
            <a:normAutofit/>
          </a:bodyPr>
          <a:lstStyle/>
          <a:p>
            <a:pPr algn="ctr"/>
            <a:r>
              <a:rPr lang="el-GR" sz="3000" b="1" dirty="0"/>
              <a:t>Περιοχές οργανωμένης ανάπτυξης παραγωγικών δραστηριοτήτων (ΠΟΑΠΔ)</a:t>
            </a:r>
          </a:p>
        </p:txBody>
      </p:sp>
      <p:sp>
        <p:nvSpPr>
          <p:cNvPr id="3" name="Θέση περιεχομένου 2">
            <a:extLst>
              <a:ext uri="{FF2B5EF4-FFF2-40B4-BE49-F238E27FC236}">
                <a16:creationId xmlns:a16="http://schemas.microsoft.com/office/drawing/2014/main" id="{F5AC55B7-BBAD-463F-98DC-C53BAB7976CB}"/>
              </a:ext>
            </a:extLst>
          </p:cNvPr>
          <p:cNvSpPr>
            <a:spLocks noGrp="1"/>
          </p:cNvSpPr>
          <p:nvPr>
            <p:ph idx="1"/>
          </p:nvPr>
        </p:nvSpPr>
        <p:spPr/>
        <p:txBody>
          <a:bodyPr>
            <a:normAutofit lnSpcReduction="10000"/>
          </a:bodyPr>
          <a:lstStyle/>
          <a:p>
            <a:pPr marL="0" indent="0" algn="just">
              <a:buNone/>
            </a:pPr>
            <a:r>
              <a:rPr lang="el-GR" sz="2000" dirty="0"/>
              <a:t>Οι ΠΟΑΠΔ ρυθμίζονται με το άρθρο 24 του ν.1650/1986 όπως τροποποιήθηκε και ισχύει. </a:t>
            </a:r>
          </a:p>
          <a:p>
            <a:pPr marL="0" indent="0" algn="just">
              <a:buNone/>
            </a:pPr>
            <a:r>
              <a:rPr lang="el-GR" sz="2000" dirty="0"/>
              <a:t>Ως ΠΟΑΠΔ χαρακτηρίζονται θαλάσσιες εκτάσεις και χερσαίες περιοχές που είναι πρόσφορες για την ανάπτυξη παραγωγικών και επιχειρηματικών δραστηριοτήτων του πρωτογενούς, δευτερογενούς ή τριτογενούς τομέα, καθώς και δραστηριοτήτων ή επιχειρηματικών πρωτοβουλιών πειραματικού χαρακτήρα. </a:t>
            </a:r>
          </a:p>
          <a:p>
            <a:pPr marL="0" indent="0" algn="just">
              <a:buNone/>
            </a:pPr>
            <a:r>
              <a:rPr lang="el-GR" sz="2000" dirty="0"/>
              <a:t>Οι χερσαίες εκτάσεις των ΠΟΑΠΔ μπορούν να </a:t>
            </a:r>
            <a:r>
              <a:rPr lang="el-GR" sz="2000" dirty="0" err="1"/>
              <a:t>πολεοδομούνται</a:t>
            </a:r>
            <a:r>
              <a:rPr lang="el-GR" sz="2000" dirty="0"/>
              <a:t> με την έκδοση πολεοδομικής μελέτης η οποία περιέχει ιδίως τις χρήσεις γης και τους όρους δόμησης.</a:t>
            </a:r>
          </a:p>
          <a:p>
            <a:pPr marL="0" indent="0" algn="just">
              <a:buNone/>
            </a:pPr>
            <a:r>
              <a:rPr lang="el-GR" sz="2000" dirty="0"/>
              <a:t>Ο χαρακτηρισμός και η οριοθέτηση της ΠΟΑΠΔ γίνεται με Προεδρικό Διάταγμα μετά από πρόταση του Υπουργού Περιβάλλοντος και Ενέργειας ύστερα από γνώμη του Περιφερειακού Συμβουλίου της οικείας Περιφέρειας και του ΚΕ.ΣΥ.ΠΟ.ΘΑ.</a:t>
            </a:r>
          </a:p>
        </p:txBody>
      </p:sp>
    </p:spTree>
    <p:extLst>
      <p:ext uri="{BB962C8B-B14F-4D97-AF65-F5344CB8AC3E}">
        <p14:creationId xmlns:p14="http://schemas.microsoft.com/office/powerpoint/2010/main" val="36648303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E7C063-8AAB-4722-A186-61ADDEE84E96}"/>
              </a:ext>
            </a:extLst>
          </p:cNvPr>
          <p:cNvSpPr>
            <a:spLocks noGrp="1"/>
          </p:cNvSpPr>
          <p:nvPr>
            <p:ph type="title"/>
          </p:nvPr>
        </p:nvSpPr>
        <p:spPr/>
        <p:txBody>
          <a:bodyPr>
            <a:normAutofit fontScale="90000"/>
          </a:bodyPr>
          <a:lstStyle/>
          <a:p>
            <a:pPr algn="ctr"/>
            <a:r>
              <a:rPr lang="el-GR" sz="3000" b="1" dirty="0"/>
              <a:t>Οι οργανωμένοι υποδοχείς μεταποιητικών και επιχειρηματικών δραστηριοτήτων (επιχειρηματικά πάρκα)</a:t>
            </a:r>
          </a:p>
        </p:txBody>
      </p:sp>
      <p:sp>
        <p:nvSpPr>
          <p:cNvPr id="3" name="Θέση περιεχομένου 2">
            <a:extLst>
              <a:ext uri="{FF2B5EF4-FFF2-40B4-BE49-F238E27FC236}">
                <a16:creationId xmlns:a16="http://schemas.microsoft.com/office/drawing/2014/main" id="{D9960509-7BCD-40E8-9EBE-80AAA336B27D}"/>
              </a:ext>
            </a:extLst>
          </p:cNvPr>
          <p:cNvSpPr>
            <a:spLocks noGrp="1"/>
          </p:cNvSpPr>
          <p:nvPr>
            <p:ph idx="1"/>
          </p:nvPr>
        </p:nvSpPr>
        <p:spPr/>
        <p:txBody>
          <a:bodyPr>
            <a:normAutofit fontScale="92500" lnSpcReduction="20000"/>
          </a:bodyPr>
          <a:lstStyle/>
          <a:p>
            <a:pPr marL="0" indent="0" algn="just">
              <a:buNone/>
            </a:pPr>
            <a:r>
              <a:rPr lang="el-GR" sz="2000" dirty="0"/>
              <a:t>Τα επιχειρηματικά πάρκα αναπτύσσονται σε εκτάσεις που προσδιορίζονται ως κατάλληλες για την υποδοχή μεταποιητικών και επιχειρηματικών δραστηριοτήτων από τον ισχύοντα χωροταξικό σχεδιασμό εθνικού ή περιφερειακού επιπέδου ή από τις ρυθμίσεις του πολεοδομικού σχεδιασμού που λαμβάνει χώρα με τα τοπικά και τα ειδικά χωρικά σχέδια.</a:t>
            </a:r>
          </a:p>
          <a:p>
            <a:pPr marL="0" indent="0" algn="just">
              <a:buNone/>
            </a:pPr>
            <a:r>
              <a:rPr lang="el-GR" sz="2000" dirty="0"/>
              <a:t>Η πολεοδομική οργάνωση του επιχειρηματικού πάρκου γίνεται σε δύο στάδια: </a:t>
            </a:r>
          </a:p>
          <a:p>
            <a:pPr algn="just"/>
            <a:r>
              <a:rPr lang="el-GR" sz="2000" dirty="0"/>
              <a:t>Στο πρώτο στάδιο εγκρίνεται με κοινή απόφαση των Υπουργών Οικονομίας, του ΥΠΕΝ και των συναρμόδιων υπουργών ο φορέας ανάπτυξης του Πάρκου, η θέση, η έκταση και τα όριά του, οι κατηγορίες επιχειρήσεων και δραστηριοτήτων που επιτρέπεται να εγκατασταθούν σε αυτό, τα έργα υποδομής και ο προϋπολογισμός τους.</a:t>
            </a:r>
          </a:p>
          <a:p>
            <a:pPr algn="just"/>
            <a:r>
              <a:rPr lang="el-GR" sz="2000" dirty="0"/>
              <a:t>Στο δεύτερο στάδιο εγκρίνεται η πολεοδομική μελέτη και συντάσσεται Πράξη Εφαρμογής εφόσον η έκταση του Πάρκου περιλαμβάνει περισσότερες αυτοτελείς ιδιοκτησίες</a:t>
            </a:r>
          </a:p>
          <a:p>
            <a:pPr marL="0" indent="0" algn="just">
              <a:buNone/>
            </a:pPr>
            <a:r>
              <a:rPr lang="el-GR" sz="2000" dirty="0"/>
              <a:t>Μετά την έγκριση των ανωτέρω, εκτελούνται τα έργα υποδομής η ολοκλήρωση των οποίων διαπιστώνεται με απόφαση του Υπουργού Οικονομίας και Ανάπτυξης η οποία επέχει και θέση άδειας λειτουργίας του Πάρκου.</a:t>
            </a:r>
          </a:p>
        </p:txBody>
      </p:sp>
    </p:spTree>
    <p:extLst>
      <p:ext uri="{BB962C8B-B14F-4D97-AF65-F5344CB8AC3E}">
        <p14:creationId xmlns:p14="http://schemas.microsoft.com/office/powerpoint/2010/main" val="26687642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B3019A-F058-417E-931E-C14A4019D598}"/>
              </a:ext>
            </a:extLst>
          </p:cNvPr>
          <p:cNvSpPr>
            <a:spLocks noGrp="1"/>
          </p:cNvSpPr>
          <p:nvPr>
            <p:ph type="title"/>
          </p:nvPr>
        </p:nvSpPr>
        <p:spPr/>
        <p:txBody>
          <a:bodyPr>
            <a:normAutofit fontScale="90000"/>
          </a:bodyPr>
          <a:lstStyle/>
          <a:p>
            <a:pPr algn="ctr"/>
            <a:r>
              <a:rPr lang="el-GR" sz="3300" b="1" dirty="0"/>
              <a:t>Το νομικό πλαίσιο των χρήσεων γης</a:t>
            </a:r>
            <a:br>
              <a:rPr lang="el-GR" dirty="0"/>
            </a:br>
            <a:r>
              <a:rPr lang="el-GR" sz="3300" b="1" dirty="0"/>
              <a:t>Α. Η έννοια των χρήσεων γης</a:t>
            </a:r>
            <a:br>
              <a:rPr lang="el-GR" sz="5400" b="1" dirty="0"/>
            </a:br>
            <a:endParaRPr lang="el-GR" b="1" dirty="0"/>
          </a:p>
        </p:txBody>
      </p:sp>
      <p:sp>
        <p:nvSpPr>
          <p:cNvPr id="3" name="Θέση περιεχομένου 2">
            <a:extLst>
              <a:ext uri="{FF2B5EF4-FFF2-40B4-BE49-F238E27FC236}">
                <a16:creationId xmlns:a16="http://schemas.microsoft.com/office/drawing/2014/main" id="{3EB75E65-460A-483F-8802-4A072BB4DE5D}"/>
              </a:ext>
            </a:extLst>
          </p:cNvPr>
          <p:cNvSpPr>
            <a:spLocks noGrp="1"/>
          </p:cNvSpPr>
          <p:nvPr>
            <p:ph idx="1"/>
          </p:nvPr>
        </p:nvSpPr>
        <p:spPr/>
        <p:txBody>
          <a:bodyPr>
            <a:normAutofit/>
          </a:bodyPr>
          <a:lstStyle/>
          <a:p>
            <a:r>
              <a:rPr lang="el-GR" sz="2300" dirty="0"/>
              <a:t>Ως χρήση γης ορίζεται ο τρόπος λειτουργικής χρησιμοποίησης τμήματος του εδάφους ή κτισμάτων ή έργων υποδομής με σκοπό την απεικόνιση επί του πολεοδομικού σχεδίου, των χρήσεων, των επιφανειών του οικισμού και την παρουσίαση της κατανομής και </a:t>
            </a:r>
            <a:r>
              <a:rPr lang="el-GR" sz="2300" dirty="0" err="1"/>
              <a:t>τοπολογικής</a:t>
            </a:r>
            <a:r>
              <a:rPr lang="el-GR" sz="2300" dirty="0"/>
              <a:t> ένταξης των διαφόρων πολεοδομικών λειτουργιών στον χώρο. </a:t>
            </a:r>
          </a:p>
          <a:p>
            <a:r>
              <a:rPr lang="el-GR" sz="2300" dirty="0"/>
              <a:t>Η χρήση γης αναφέρεται στον ενδεδειγμένο από πολεοδομικής άποψης τρόπο χρησιμοποίησης των περιοχών που ρυθμίζονται από τα πολεοδομικά σχέδια.</a:t>
            </a:r>
          </a:p>
          <a:p>
            <a:pPr marL="0" indent="0">
              <a:buNone/>
            </a:pPr>
            <a:endParaRPr lang="el-GR" dirty="0"/>
          </a:p>
        </p:txBody>
      </p:sp>
    </p:spTree>
    <p:extLst>
      <p:ext uri="{BB962C8B-B14F-4D97-AF65-F5344CB8AC3E}">
        <p14:creationId xmlns:p14="http://schemas.microsoft.com/office/powerpoint/2010/main" val="938192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a:t>Σκοποί</a:t>
            </a:r>
          </a:p>
        </p:txBody>
      </p:sp>
      <p:sp>
        <p:nvSpPr>
          <p:cNvPr id="3" name="2 - Θέση περιεχομένου"/>
          <p:cNvSpPr>
            <a:spLocks noGrp="1"/>
          </p:cNvSpPr>
          <p:nvPr>
            <p:ph idx="1"/>
          </p:nvPr>
        </p:nvSpPr>
        <p:spPr/>
        <p:txBody>
          <a:bodyPr>
            <a:normAutofit lnSpcReduction="10000"/>
          </a:bodyPr>
          <a:lstStyle/>
          <a:p>
            <a:pPr>
              <a:buNone/>
            </a:pPr>
            <a:r>
              <a:rPr lang="el-GR" dirty="0" err="1"/>
              <a:t>Tο</a:t>
            </a:r>
            <a:r>
              <a:rPr lang="el-GR" dirty="0"/>
              <a:t> Χωροταξικό και το Πολεοδομικό δίκαιο υπηρετούν :</a:t>
            </a:r>
          </a:p>
          <a:p>
            <a:r>
              <a:rPr lang="el-GR" dirty="0"/>
              <a:t> την οικονομική και κοινωνική ανάπτυξη, </a:t>
            </a:r>
          </a:p>
          <a:p>
            <a:r>
              <a:rPr lang="el-GR" dirty="0"/>
              <a:t>την ευημερία, </a:t>
            </a:r>
          </a:p>
          <a:p>
            <a:r>
              <a:rPr lang="el-GR" dirty="0"/>
              <a:t>την διασφάλιση της πρόσβασης σε βασικές δημόσιες υπηρεσίες και υποδομές, </a:t>
            </a:r>
          </a:p>
          <a:p>
            <a:r>
              <a:rPr lang="el-GR" dirty="0"/>
              <a:t>την υγιεινή, </a:t>
            </a:r>
          </a:p>
          <a:p>
            <a:r>
              <a:rPr lang="el-GR" dirty="0"/>
              <a:t>την ασφάλεια, </a:t>
            </a:r>
          </a:p>
          <a:p>
            <a:r>
              <a:rPr lang="el-GR" dirty="0"/>
              <a:t>την προστασία του περιβάλλοντος και την εν γένει βελτίωση της ποιότητας ζωής.</a:t>
            </a:r>
          </a:p>
          <a:p>
            <a:pPr>
              <a:buNone/>
            </a:pPr>
            <a:r>
              <a:rPr lang="el-GR"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C43E9C-F9C3-4CA7-A7F5-E0BAFC38E459}"/>
              </a:ext>
            </a:extLst>
          </p:cNvPr>
          <p:cNvSpPr>
            <a:spLocks noGrp="1"/>
          </p:cNvSpPr>
          <p:nvPr>
            <p:ph type="title"/>
          </p:nvPr>
        </p:nvSpPr>
        <p:spPr/>
        <p:txBody>
          <a:bodyPr>
            <a:normAutofit fontScale="90000"/>
          </a:bodyPr>
          <a:lstStyle/>
          <a:p>
            <a:pPr algn="ctr"/>
            <a:r>
              <a:rPr lang="el-GR" sz="3300" b="1" dirty="0"/>
              <a:t>Β. Η κατηγοριοποίηση των χρήσεων γης</a:t>
            </a:r>
            <a:br>
              <a:rPr lang="el-GR" sz="5400" dirty="0"/>
            </a:br>
            <a:endParaRPr lang="el-GR" dirty="0"/>
          </a:p>
        </p:txBody>
      </p:sp>
      <p:sp>
        <p:nvSpPr>
          <p:cNvPr id="3" name="Θέση περιεχομένου 2">
            <a:extLst>
              <a:ext uri="{FF2B5EF4-FFF2-40B4-BE49-F238E27FC236}">
                <a16:creationId xmlns:a16="http://schemas.microsoft.com/office/drawing/2014/main" id="{A246DF99-E88E-404B-9BEF-BE75F7EA8945}"/>
              </a:ext>
            </a:extLst>
          </p:cNvPr>
          <p:cNvSpPr>
            <a:spLocks noGrp="1"/>
          </p:cNvSpPr>
          <p:nvPr>
            <p:ph idx="1"/>
          </p:nvPr>
        </p:nvSpPr>
        <p:spPr/>
        <p:txBody>
          <a:bodyPr>
            <a:noAutofit/>
          </a:bodyPr>
          <a:lstStyle/>
          <a:p>
            <a:pPr marL="0" indent="0">
              <a:buNone/>
            </a:pPr>
            <a:r>
              <a:rPr lang="el-GR" sz="2000" dirty="0"/>
              <a:t>Οι βασικές κατηγορίες των χρήσεων περιλαμβάνουν τις εξής χρήσεις: α) κατοικίας, β) μεταποίησης (βιοτεχνία, βιομηχανία), γ) εξόρυξης, δ) πρωτογενούς τομέα παραγωγής (γεωργία, αλιεία, δασοκομία), ε) εμπορίου, </a:t>
            </a:r>
            <a:r>
              <a:rPr lang="el-GR" sz="2000" dirty="0" err="1"/>
              <a:t>στ</a:t>
            </a:r>
            <a:r>
              <a:rPr lang="el-GR" sz="2000" dirty="0"/>
              <a:t>) γραφείων υπηρεσιών, ζ) αναψυχής συμπεριλαμβανομένου του τουρισμού, η) πολιτισμού (μουσεία, θέατρα, κινηματογράφοι), θ) μεταφορών, ι) κοινωνικών υποδομών (εκπαίδευση) και </a:t>
            </a:r>
            <a:r>
              <a:rPr lang="el-GR" sz="2000" dirty="0" err="1"/>
              <a:t>ια</a:t>
            </a:r>
            <a:r>
              <a:rPr lang="el-GR" sz="2000" dirty="0"/>
              <a:t>) ελευθέρων χώρων και αστικού πρασίνου (πάρκα, άλση, ζωολογικοί κήποι </a:t>
            </a:r>
            <a:r>
              <a:rPr lang="el-GR" sz="2000" dirty="0" err="1"/>
              <a:t>κ.λ.π</a:t>
            </a:r>
            <a:r>
              <a:rPr lang="el-GR" sz="2000" dirty="0"/>
              <a:t>.).</a:t>
            </a:r>
          </a:p>
          <a:p>
            <a:pPr marL="0" indent="0">
              <a:buNone/>
            </a:pPr>
            <a:r>
              <a:rPr lang="el-GR" sz="2000" dirty="0"/>
              <a:t>Το </a:t>
            </a:r>
            <a:r>
              <a:rPr lang="el-GR" sz="2000" b="1" dirty="0"/>
              <a:t>Προεδρικό Διάταγμα της 23</a:t>
            </a:r>
            <a:r>
              <a:rPr lang="el-GR" sz="2000" b="1" baseline="30000" dirty="0"/>
              <a:t>ης</a:t>
            </a:r>
            <a:r>
              <a:rPr lang="el-GR" sz="2000" b="1" dirty="0"/>
              <a:t> Φεβρουαρίου/6</a:t>
            </a:r>
            <a:r>
              <a:rPr lang="el-GR" sz="2000" b="1" baseline="30000" dirty="0"/>
              <a:t>ης</a:t>
            </a:r>
            <a:r>
              <a:rPr lang="el-GR" sz="2000" b="1" dirty="0"/>
              <a:t> Μαρτίου 1987 </a:t>
            </a:r>
            <a:r>
              <a:rPr lang="el-GR" sz="2000" dirty="0"/>
              <a:t>θέσπιζε εννέα κατηγορίες γενικών χρήσεων γης (αμιγή κατοικία, γενική κατοικία, πολεοδομικά κέντρα, μη </a:t>
            </a:r>
            <a:r>
              <a:rPr lang="el-GR" sz="2000" dirty="0" err="1"/>
              <a:t>οχλούσα</a:t>
            </a:r>
            <a:r>
              <a:rPr lang="el-GR" sz="2000" dirty="0"/>
              <a:t> βιομηχανία – βιοτεχνία, </a:t>
            </a:r>
            <a:r>
              <a:rPr lang="el-GR" sz="2000" dirty="0" err="1"/>
              <a:t>οχλούσα</a:t>
            </a:r>
            <a:r>
              <a:rPr lang="el-GR" sz="2000" dirty="0"/>
              <a:t> βιομηχανία – βιοτεχνία, χονδρεμπόριο, τουρισμός – αναψυχή, ελεύθεροι χώροι και κοινωφελείς εξυπηρετήσεις). Σε κάθε μια από αυτές τις 9 γενικής κατηγορίας χρήσεις γης, αντιστοιχήθηκαν 27 ειδικές χρήσεις. </a:t>
            </a:r>
          </a:p>
        </p:txBody>
      </p:sp>
    </p:spTree>
    <p:extLst>
      <p:ext uri="{BB962C8B-B14F-4D97-AF65-F5344CB8AC3E}">
        <p14:creationId xmlns:p14="http://schemas.microsoft.com/office/powerpoint/2010/main" val="3564244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D78039-10EF-4139-9322-BBDB305E935C}"/>
              </a:ext>
            </a:extLst>
          </p:cNvPr>
          <p:cNvSpPr>
            <a:spLocks noGrp="1"/>
          </p:cNvSpPr>
          <p:nvPr>
            <p:ph type="title"/>
          </p:nvPr>
        </p:nvSpPr>
        <p:spPr/>
        <p:txBody>
          <a:bodyPr>
            <a:normAutofit/>
          </a:bodyPr>
          <a:lstStyle/>
          <a:p>
            <a:pPr algn="ctr"/>
            <a:r>
              <a:rPr lang="el-GR" sz="3000" b="1" dirty="0"/>
              <a:t>Γ. Το προεδρικό διάταγμα 59/2018</a:t>
            </a:r>
          </a:p>
        </p:txBody>
      </p:sp>
      <p:sp>
        <p:nvSpPr>
          <p:cNvPr id="3" name="Θέση περιεχομένου 2">
            <a:extLst>
              <a:ext uri="{FF2B5EF4-FFF2-40B4-BE49-F238E27FC236}">
                <a16:creationId xmlns:a16="http://schemas.microsoft.com/office/drawing/2014/main" id="{66F6DB39-C162-4C67-AD23-ED048C1BAB41}"/>
              </a:ext>
            </a:extLst>
          </p:cNvPr>
          <p:cNvSpPr>
            <a:spLocks noGrp="1"/>
          </p:cNvSpPr>
          <p:nvPr>
            <p:ph idx="1"/>
          </p:nvPr>
        </p:nvSpPr>
        <p:spPr/>
        <p:txBody>
          <a:bodyPr>
            <a:normAutofit fontScale="92500"/>
          </a:bodyPr>
          <a:lstStyle/>
          <a:p>
            <a:pPr marL="0" indent="0" algn="just">
              <a:buNone/>
            </a:pPr>
            <a:r>
              <a:rPr lang="el-GR" sz="2300" dirty="0"/>
              <a:t>Στο πεδίο εφαρμογής του Διατάγματος υπάγονται οι περιοχές που εντάσσονται σε τοπικά χωρικά σχέδια και ειδικά χωρικά σχέδια καθώς και κάθε άλλη έγκριση ή αναθεώρηση πολεοδομικού σχεδίου. </a:t>
            </a:r>
          </a:p>
          <a:p>
            <a:pPr marL="0" indent="0" algn="just">
              <a:buNone/>
            </a:pPr>
            <a:endParaRPr lang="el-GR" sz="2300" dirty="0"/>
          </a:p>
          <a:p>
            <a:pPr marL="0" indent="0" algn="just">
              <a:buNone/>
            </a:pPr>
            <a:r>
              <a:rPr lang="el-GR" sz="2300" dirty="0"/>
              <a:t>Από το πεδίο εφαρμογής του διατάγματος εξαιρούνται τα σχέδια που αφορούν σε περιοχές ολοκληρωμένης τουριστικής ανάπτυξης, σε οργανωμένους υποδοχείς μεταποιητικών και επιχειρηματικών δραστηριοτήτων, περιοχές που υπάγονται σε ειδικά σχέδια χωρικής ανάπτυξης δημόσιων ακινήτων (ΕΣΧΑΔΑ) και σε ειδικά σχέδια χωρικής ανάπτυξης στρατηγικών επενδύσεων (ΕΣΧΑΣΕ). Επίσης εξαιρούνται οι προϋφιστάμενοι του έτους 1923 οικισμοί και οι παραδοσιακοί οικισμοί στους οποίους οι χρήσεις γης καθορίζονται σύμφωνα με τις σχετικές για τους οικισμούς αυτούς διατάξεις. </a:t>
            </a:r>
          </a:p>
          <a:p>
            <a:pPr marL="0" indent="0">
              <a:buNone/>
            </a:pPr>
            <a:endParaRPr lang="el-GR" sz="2000" dirty="0"/>
          </a:p>
        </p:txBody>
      </p:sp>
    </p:spTree>
    <p:extLst>
      <p:ext uri="{BB962C8B-B14F-4D97-AF65-F5344CB8AC3E}">
        <p14:creationId xmlns:p14="http://schemas.microsoft.com/office/powerpoint/2010/main" val="2236249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679887-EEA9-4868-8CA2-815CA928C7E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9C7126A-F159-4286-B002-A59801736BE1}"/>
              </a:ext>
            </a:extLst>
          </p:cNvPr>
          <p:cNvSpPr>
            <a:spLocks noGrp="1"/>
          </p:cNvSpPr>
          <p:nvPr>
            <p:ph idx="1"/>
          </p:nvPr>
        </p:nvSpPr>
        <p:spPr>
          <a:xfrm>
            <a:off x="461912" y="1935479"/>
            <a:ext cx="8224887" cy="4408759"/>
          </a:xfrm>
        </p:spPr>
        <p:txBody>
          <a:bodyPr>
            <a:normAutofit fontScale="70000" lnSpcReduction="20000"/>
          </a:bodyPr>
          <a:lstStyle/>
          <a:p>
            <a:pPr marL="0" indent="0" algn="just">
              <a:buNone/>
            </a:pPr>
            <a:r>
              <a:rPr lang="el-GR" sz="2700" dirty="0"/>
              <a:t>Στο εν λόγω διάταγμα προβλέπονται 13 κατηγορίες χρήσεων γης και 47 ειδικές κατηγορίες χρήσεων γης ορισμένες από τις οποίες υποδιαιρούνται σε περαιτέρω υποκατηγορίες.</a:t>
            </a:r>
          </a:p>
          <a:p>
            <a:pPr marL="0" indent="0" algn="just">
              <a:buNone/>
            </a:pPr>
            <a:r>
              <a:rPr lang="el-GR" sz="2700" dirty="0"/>
              <a:t>Για πρώτη φορά περιλαμβάνεται μεταξύ των γενικών κατηγοριών, η αγροτική χρήση. </a:t>
            </a:r>
          </a:p>
          <a:p>
            <a:pPr marL="0" indent="0" algn="just">
              <a:buNone/>
            </a:pPr>
            <a:r>
              <a:rPr lang="el-GR" sz="2700" dirty="0"/>
              <a:t>Ιδιαίτερη ομάδα γενικών χρήσεων συγκροτούν οι υποδοχείς παραγωγικών δραστηριοτήτων χαμηλής, μέσης και υψηλής όχλησης, οι περιοχές χονδρεμπορίου και τα Τεχνολογικά Πάρκα τα οποία εισάγονται για πρώτη φορά ως γενική κατηγορία χρήσεων γης. </a:t>
            </a:r>
          </a:p>
          <a:p>
            <a:pPr marL="0" indent="0" algn="just">
              <a:buNone/>
            </a:pPr>
            <a:r>
              <a:rPr lang="el-GR" sz="2700" dirty="0"/>
              <a:t>Οι ρυθμίσεις του </a:t>
            </a:r>
            <a:r>
              <a:rPr lang="el-GR" sz="2700" dirty="0" err="1"/>
              <a:t>π.δ.</a:t>
            </a:r>
            <a:r>
              <a:rPr lang="el-GR" sz="2700" dirty="0"/>
              <a:t> θα ισχύσουν για το μέλλον και δεν έχουν άμεση εφαρμογή σε ήδη εγκεκριμένα γενικά πολεοδομικά σχέδια, πολεοδομικές μελέτες ή άλλα εγκεκριμένα σχέδια χρήσεων γης. Εξαιρούνται οι χρήσεις γης που θεσπίζει το Διάταγμα για τις περιοχές παραγωγικών δραστηριοτήτων που είχαν ενταχθεί σε ΓΠΣ με βάση το προγενέστερο καθεστώς χρήσεων γης, ακόμη και εάν αυτές έχουν ήδη </a:t>
            </a:r>
            <a:r>
              <a:rPr lang="el-GR" sz="2700" dirty="0" err="1"/>
              <a:t>πολεοδομηθεί</a:t>
            </a:r>
            <a:r>
              <a:rPr lang="el-GR" sz="2700" dirty="0"/>
              <a:t>. Όμοια πρόβλεψη υπάρχει και για τις περιοχές κοινωφελών λειτουργιών.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3407348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9868AF-1032-4224-8061-CE377A8A3E6C}"/>
              </a:ext>
            </a:extLst>
          </p:cNvPr>
          <p:cNvSpPr>
            <a:spLocks noGrp="1"/>
          </p:cNvSpPr>
          <p:nvPr>
            <p:ph type="title"/>
          </p:nvPr>
        </p:nvSpPr>
        <p:spPr/>
        <p:txBody>
          <a:bodyPr>
            <a:noAutofit/>
          </a:bodyPr>
          <a:lstStyle/>
          <a:p>
            <a:pPr algn="ctr"/>
            <a:r>
              <a:rPr lang="el-GR" sz="3000" b="1" dirty="0"/>
              <a:t>Δ. Οι περιορισμοί στην ανάμειξη και μεταβολή των χρήσεων γης</a:t>
            </a:r>
            <a:br>
              <a:rPr lang="el-GR" sz="3000" b="1" dirty="0"/>
            </a:br>
            <a:endParaRPr lang="el-GR" sz="3000" b="1" dirty="0"/>
          </a:p>
        </p:txBody>
      </p:sp>
      <p:sp>
        <p:nvSpPr>
          <p:cNvPr id="3" name="Θέση περιεχομένου 2">
            <a:extLst>
              <a:ext uri="{FF2B5EF4-FFF2-40B4-BE49-F238E27FC236}">
                <a16:creationId xmlns:a16="http://schemas.microsoft.com/office/drawing/2014/main" id="{F4387480-A0FF-4A12-998D-1FD4D032F115}"/>
              </a:ext>
            </a:extLst>
          </p:cNvPr>
          <p:cNvSpPr>
            <a:spLocks noGrp="1"/>
          </p:cNvSpPr>
          <p:nvPr>
            <p:ph idx="1"/>
          </p:nvPr>
        </p:nvSpPr>
        <p:spPr/>
        <p:txBody>
          <a:bodyPr>
            <a:normAutofit fontScale="92500"/>
          </a:bodyPr>
          <a:lstStyle/>
          <a:p>
            <a:pPr marL="0" indent="0">
              <a:buNone/>
            </a:pPr>
            <a:r>
              <a:rPr lang="el-GR" dirty="0">
                <a:solidFill>
                  <a:schemeClr val="tx2"/>
                </a:solidFill>
              </a:rPr>
              <a:t>Α. </a:t>
            </a:r>
            <a:r>
              <a:rPr lang="el-GR" u="sng" dirty="0">
                <a:solidFill>
                  <a:schemeClr val="tx2"/>
                </a:solidFill>
              </a:rPr>
              <a:t>Ο κανόνας της τυποποίησης των χρήσεων γης.</a:t>
            </a:r>
          </a:p>
          <a:p>
            <a:pPr marL="0" indent="0">
              <a:buNone/>
            </a:pPr>
            <a:r>
              <a:rPr lang="el-GR" dirty="0"/>
              <a:t>Σύμφωνα με τον κανόνα αυτό δεν επιτρέπεται η ανάμειξη χρήσεων γης κατά τρόπο ώστε να νοθεύονται οι θεσπιζόμενες γενικές κατηγορίες. Η Διοίκηση οφείλει να επιλέγει για κάθε περιοχή μία κατηγορία χρήσεων γης, το περιεχόμενο της οποίας καθορίζεται στις διατάξεις του Διατάγματος. Αυτό σημαίνει ότι η Διοίκηση δεν δικαιούται να επεκτείνει τις υφιστάμενες ειδικές χρήσεις μιας γενικής κατηγορίας πέραν όσων προβλέπονται σε αυτήν. Αντίθετα, η Διοίκηση μπορεί να αποκλείει κάποιες από τις ειδικές χρήσεις μιας γενικής κατηγορίας ή να την επιτρέπει υπό όρους και προϋποθέσεις. </a:t>
            </a:r>
          </a:p>
          <a:p>
            <a:pPr marL="0" indent="0">
              <a:buNone/>
            </a:pPr>
            <a:endParaRPr lang="el-GR" dirty="0"/>
          </a:p>
        </p:txBody>
      </p:sp>
    </p:spTree>
    <p:extLst>
      <p:ext uri="{BB962C8B-B14F-4D97-AF65-F5344CB8AC3E}">
        <p14:creationId xmlns:p14="http://schemas.microsoft.com/office/powerpoint/2010/main" val="3020141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913595-BD4B-4F25-A67B-5973506CAB6E}"/>
              </a:ext>
            </a:extLst>
          </p:cNvPr>
          <p:cNvSpPr>
            <a:spLocks noGrp="1"/>
          </p:cNvSpPr>
          <p:nvPr>
            <p:ph type="title"/>
          </p:nvPr>
        </p:nvSpPr>
        <p:spPr/>
        <p:txBody>
          <a:bodyPr>
            <a:normAutofit fontScale="90000"/>
          </a:bodyPr>
          <a:lstStyle/>
          <a:p>
            <a:pPr algn="ctr"/>
            <a:r>
              <a:rPr lang="el-GR" sz="3300" dirty="0"/>
              <a:t>Δ. </a:t>
            </a:r>
            <a:r>
              <a:rPr lang="el-GR" sz="3300" b="1" dirty="0"/>
              <a:t>Οι περιορισμοί στην ανάμειξη και μεταβολή των χρήσεων γης</a:t>
            </a:r>
            <a:br>
              <a:rPr lang="el-GR" dirty="0"/>
            </a:br>
            <a:endParaRPr lang="el-GR" dirty="0"/>
          </a:p>
        </p:txBody>
      </p:sp>
      <p:sp>
        <p:nvSpPr>
          <p:cNvPr id="3" name="Θέση περιεχομένου 2">
            <a:extLst>
              <a:ext uri="{FF2B5EF4-FFF2-40B4-BE49-F238E27FC236}">
                <a16:creationId xmlns:a16="http://schemas.microsoft.com/office/drawing/2014/main" id="{3E8E6429-2EE3-4E71-B7D6-0B9EC9DFEAE0}"/>
              </a:ext>
            </a:extLst>
          </p:cNvPr>
          <p:cNvSpPr>
            <a:spLocks noGrp="1"/>
          </p:cNvSpPr>
          <p:nvPr>
            <p:ph idx="1"/>
          </p:nvPr>
        </p:nvSpPr>
        <p:spPr/>
        <p:txBody>
          <a:bodyPr>
            <a:normAutofit fontScale="92500" lnSpcReduction="10000"/>
          </a:bodyPr>
          <a:lstStyle/>
          <a:p>
            <a:pPr marL="0" indent="0" algn="just">
              <a:buNone/>
            </a:pPr>
            <a:r>
              <a:rPr lang="el-GR" dirty="0">
                <a:solidFill>
                  <a:schemeClr val="tx2"/>
                </a:solidFill>
              </a:rPr>
              <a:t>Β. </a:t>
            </a:r>
            <a:r>
              <a:rPr lang="el-GR" u="sng" dirty="0">
                <a:solidFill>
                  <a:schemeClr val="tx2"/>
                </a:solidFill>
              </a:rPr>
              <a:t>Ο κανόνας της μη επιδείνωσης του καθεστώτος των χρήσεων γης  </a:t>
            </a:r>
            <a:endParaRPr lang="el-GR" dirty="0">
              <a:solidFill>
                <a:schemeClr val="tx2"/>
              </a:solidFill>
            </a:endParaRPr>
          </a:p>
          <a:p>
            <a:pPr marL="0" indent="0" algn="just">
              <a:buNone/>
            </a:pPr>
            <a:r>
              <a:rPr lang="el-GR" dirty="0"/>
              <a:t>Ο κανόνας αυτός επιβάλλει η τροποποίηση των ισχυουσών πολεοδομικών ρυθμίσεων να είναι σύμφωνη με την φυσιογνωμία, τις ιδιαιτερότητες και τις ανάγκες κάθε περιοχής και να αποσκοπεί στην βελτίωση των συνθηκών διαβίωσης των κατοίκων. Δεν είναι ανεκτή η μεταβολή των συνθηκών διαβίωσης επί το </a:t>
            </a:r>
            <a:r>
              <a:rPr lang="el-GR" dirty="0" err="1"/>
              <a:t>δυσμενέστερον</a:t>
            </a:r>
            <a:r>
              <a:rPr lang="el-GR" dirty="0"/>
              <a:t> εκτός εάν η μεταβολή αυτή επιβάλλεται από εξαιρετικούς λόγους δημοσίου συμφέροντος κατόπιν σχετικής στάθμισης από τον νομοθέτη. Η στάθμιση αυτή του νομοθέτη, υπόκειται σε οριακό δικαστικό έλεγχο.</a:t>
            </a:r>
          </a:p>
          <a:p>
            <a:pPr marL="0" indent="0">
              <a:buNone/>
            </a:pPr>
            <a:endParaRPr lang="el-GR" dirty="0"/>
          </a:p>
        </p:txBody>
      </p:sp>
    </p:spTree>
    <p:extLst>
      <p:ext uri="{BB962C8B-B14F-4D97-AF65-F5344CB8AC3E}">
        <p14:creationId xmlns:p14="http://schemas.microsoft.com/office/powerpoint/2010/main" val="19713141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1A2D95-E227-40D5-8397-323FF0B8D357}"/>
              </a:ext>
            </a:extLst>
          </p:cNvPr>
          <p:cNvSpPr>
            <a:spLocks noGrp="1"/>
          </p:cNvSpPr>
          <p:nvPr>
            <p:ph type="title"/>
          </p:nvPr>
        </p:nvSpPr>
        <p:spPr/>
        <p:txBody>
          <a:bodyPr>
            <a:normAutofit fontScale="90000"/>
          </a:bodyPr>
          <a:lstStyle/>
          <a:p>
            <a:pPr algn="ctr"/>
            <a:r>
              <a:rPr lang="el-GR" b="1" dirty="0"/>
              <a:t>Ο Νέος Οικοδομικός Κανονισμός </a:t>
            </a:r>
          </a:p>
        </p:txBody>
      </p:sp>
      <p:sp>
        <p:nvSpPr>
          <p:cNvPr id="3" name="Θέση περιεχομένου 2">
            <a:extLst>
              <a:ext uri="{FF2B5EF4-FFF2-40B4-BE49-F238E27FC236}">
                <a16:creationId xmlns:a16="http://schemas.microsoft.com/office/drawing/2014/main" id="{6B97293A-8D9A-470A-AC53-A62B03D0A74E}"/>
              </a:ext>
            </a:extLst>
          </p:cNvPr>
          <p:cNvSpPr>
            <a:spLocks noGrp="1"/>
          </p:cNvSpPr>
          <p:nvPr>
            <p:ph idx="1"/>
          </p:nvPr>
        </p:nvSpPr>
        <p:spPr/>
        <p:txBody>
          <a:bodyPr>
            <a:normAutofit fontScale="70000" lnSpcReduction="20000"/>
          </a:bodyPr>
          <a:lstStyle/>
          <a:p>
            <a:pPr marL="0" indent="0" algn="just">
              <a:buNone/>
            </a:pPr>
            <a:r>
              <a:rPr lang="el-GR" dirty="0"/>
              <a:t>Ο ΝΟΚ αποτελείται από 26 άρθρα που αναφέρονται σε βασικούς ορισμούς του δικαίου της δόμησης. Ο ΝΟΚ εφαρμόζεται σε όλες τις περιοχές εντός σχεδίου πόλεως. Αντίθετα, σε περιοχές εκτός σχεδίου πόλεως και σε οικισμούς υφιστάμενους προ του 1923, εφαρμόζονται μόνο εκείνες οι διατάξεις του ΝΟΚ στις οποίες παραπέμπουν οι παράγραφοι 2 και 3 του άρθρου 1 του ν.4067/2012.</a:t>
            </a:r>
          </a:p>
          <a:p>
            <a:pPr marL="0" indent="0" algn="just">
              <a:buNone/>
            </a:pPr>
            <a:endParaRPr lang="el-GR" dirty="0"/>
          </a:p>
          <a:p>
            <a:pPr marL="0" indent="0" algn="just">
              <a:buNone/>
            </a:pPr>
            <a:r>
              <a:rPr lang="el-GR" b="1" dirty="0"/>
              <a:t>Σχέση ειδικών κανόνων δόμησης που προβλέπονται στα εγκεκριμένα σχέδια πόλεως με τις διατάξεις του ΝΟΚ</a:t>
            </a:r>
            <a:r>
              <a:rPr lang="el-GR" dirty="0"/>
              <a:t>.</a:t>
            </a:r>
          </a:p>
          <a:p>
            <a:pPr marL="0" indent="0" algn="just">
              <a:buNone/>
            </a:pPr>
            <a:r>
              <a:rPr lang="el-GR" dirty="0"/>
              <a:t>Στην παρ.4 του άρθρου 1 του ΝΟΚ προβλέπεται ότι οι διατάξεις αυτές θεωρούνται ως τα ανώτατα επιτρεπόμενα όρια, ενώ στην παρ. 5 του ίδιου άρθρου προβλέπονται ότι οι ειδικές πολεοδομικές διατάξεις κατισχύουν των γενικών διατάξεων του ΝΟΚ. Περαιτέρω, οι διατάξεις του ΝΟΚ κατισχύουν των κανονιστικών πράξεων της Διοίκησης όπως είναι αποφάσεις Νομαρχών, πράξεις Δημοτικού Συμβουλίου, με τις οποίες θεσπίζονται όροι δόμησης. Οι διατάξεις όμως του ΝΟΚ δεν κατισχύουν των προβλεπόμενων σε Π.Δ/τα και των προβλεπόμενων σε πράξεις με τις οποίες θεσπίζονται ειδικές και εντοπισμένες ρυθμίσεις όπως είναι οι πράξεις που αφορούν σε διατηρητέα κτίρια, μνημεία </a:t>
            </a:r>
            <a:r>
              <a:rPr lang="el-GR" dirty="0" err="1"/>
              <a:t>κ.λ.π</a:t>
            </a:r>
            <a:r>
              <a:rPr lang="el-GR" dirty="0"/>
              <a:t>.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9235315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7049C2-B2C4-4FD0-8044-A39FBEB3C70C}"/>
              </a:ext>
            </a:extLst>
          </p:cNvPr>
          <p:cNvSpPr>
            <a:spLocks noGrp="1"/>
          </p:cNvSpPr>
          <p:nvPr>
            <p:ph type="title"/>
          </p:nvPr>
        </p:nvSpPr>
        <p:spPr/>
        <p:txBody>
          <a:bodyPr>
            <a:normAutofit/>
          </a:bodyPr>
          <a:lstStyle/>
          <a:p>
            <a:pPr algn="ctr"/>
            <a:r>
              <a:rPr lang="el-GR" sz="3200" b="1" dirty="0"/>
              <a:t>Δόμηση σε περιοχές εκτός σχεδίου πόλεως</a:t>
            </a:r>
          </a:p>
        </p:txBody>
      </p:sp>
      <p:sp>
        <p:nvSpPr>
          <p:cNvPr id="3" name="Θέση περιεχομένου 2">
            <a:extLst>
              <a:ext uri="{FF2B5EF4-FFF2-40B4-BE49-F238E27FC236}">
                <a16:creationId xmlns:a16="http://schemas.microsoft.com/office/drawing/2014/main" id="{10A08D86-012D-4ADC-A94C-2BB76F1CDAFD}"/>
              </a:ext>
            </a:extLst>
          </p:cNvPr>
          <p:cNvSpPr>
            <a:spLocks noGrp="1"/>
          </p:cNvSpPr>
          <p:nvPr>
            <p:ph idx="1"/>
          </p:nvPr>
        </p:nvSpPr>
        <p:spPr/>
        <p:txBody>
          <a:bodyPr>
            <a:normAutofit/>
          </a:bodyPr>
          <a:lstStyle/>
          <a:p>
            <a:pPr marL="0" indent="0" algn="just">
              <a:buNone/>
            </a:pPr>
            <a:r>
              <a:rPr lang="el-GR" sz="2300" dirty="0"/>
              <a:t>Τα εκτός σχεδίου ακίνητα, εφόσον δεν υπάγονται σε ειδικό καθεστώς προστασίας, είναι δυνατόν να δομηθούν υπό αυστηρότερες προϋποθέσεις σε σχέση με τα εντός σχεδίου ακίνητα, όπως άλλωστε έχει δεχθεί και η νομολογία του </a:t>
            </a:r>
            <a:r>
              <a:rPr lang="el-GR" sz="2300" dirty="0" err="1"/>
              <a:t>ΣτΕ</a:t>
            </a:r>
            <a:r>
              <a:rPr lang="el-GR" sz="2300" dirty="0"/>
              <a:t> και προβλέπεται άλλωστε και από το Ν.Δ/</a:t>
            </a:r>
            <a:r>
              <a:rPr lang="el-GR" sz="2300" dirty="0" err="1"/>
              <a:t>γμα</a:t>
            </a:r>
            <a:r>
              <a:rPr lang="el-GR" sz="2300" dirty="0"/>
              <a:t> του 1923. </a:t>
            </a:r>
          </a:p>
        </p:txBody>
      </p:sp>
    </p:spTree>
    <p:extLst>
      <p:ext uri="{BB962C8B-B14F-4D97-AF65-F5344CB8AC3E}">
        <p14:creationId xmlns:p14="http://schemas.microsoft.com/office/powerpoint/2010/main" val="208491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5414F2-E50B-4219-B759-FC0AFE400FC3}"/>
              </a:ext>
            </a:extLst>
          </p:cNvPr>
          <p:cNvSpPr>
            <a:spLocks noGrp="1"/>
          </p:cNvSpPr>
          <p:nvPr>
            <p:ph type="title"/>
          </p:nvPr>
        </p:nvSpPr>
        <p:spPr/>
        <p:txBody>
          <a:bodyPr>
            <a:normAutofit/>
          </a:bodyPr>
          <a:lstStyle/>
          <a:p>
            <a:pPr algn="ctr"/>
            <a:r>
              <a:rPr lang="el-GR" sz="4400" b="1" dirty="0"/>
              <a:t>Η Οικοδομική άδεια</a:t>
            </a:r>
          </a:p>
        </p:txBody>
      </p:sp>
      <p:sp>
        <p:nvSpPr>
          <p:cNvPr id="3" name="Θέση περιεχομένου 2">
            <a:extLst>
              <a:ext uri="{FF2B5EF4-FFF2-40B4-BE49-F238E27FC236}">
                <a16:creationId xmlns:a16="http://schemas.microsoft.com/office/drawing/2014/main" id="{3D7EB425-B9C6-4382-89BB-222C7658A212}"/>
              </a:ext>
            </a:extLst>
          </p:cNvPr>
          <p:cNvSpPr>
            <a:spLocks noGrp="1"/>
          </p:cNvSpPr>
          <p:nvPr>
            <p:ph idx="1"/>
          </p:nvPr>
        </p:nvSpPr>
        <p:spPr/>
        <p:txBody>
          <a:bodyPr>
            <a:normAutofit fontScale="77500" lnSpcReduction="20000"/>
          </a:bodyPr>
          <a:lstStyle/>
          <a:p>
            <a:pPr marL="0" indent="0" algn="just">
              <a:buNone/>
            </a:pPr>
            <a:r>
              <a:rPr lang="el-GR" dirty="0"/>
              <a:t>Στο άρθρο 28 του ν. 4495/2017 ως οικοδομική άδεια ορίζεται «η διοικητική άδεια που επιτρέπει την εκτέλεση σε οικόπεδο ή γήπεδο των οικοδομικών εργασιών που προβλέπονται στις μελέτες που τις συνοδεύουν, εφόσον οι εργασίες αυτές είναι σύμφωνες με τις ισχύουσες διατάξεις». </a:t>
            </a:r>
          </a:p>
          <a:p>
            <a:pPr marL="0" indent="0" algn="just">
              <a:buNone/>
            </a:pPr>
            <a:endParaRPr lang="el-GR" dirty="0"/>
          </a:p>
          <a:p>
            <a:pPr marL="0" indent="0" algn="just">
              <a:buNone/>
            </a:pPr>
            <a:r>
              <a:rPr lang="el-GR" dirty="0"/>
              <a:t>Οικοδομική άδεια απαιτείται για την εκτέλεση οικοδομικών εργασιών δηλαδή εργασιών που δημιουργούν δόμηση. Στις εργασίες αυτές περιλαμβάνονται και οι εργασίες που καθιστούν το κτίριο άρτιο για λειτουργία. </a:t>
            </a:r>
          </a:p>
          <a:p>
            <a:pPr marL="0" indent="0" algn="just">
              <a:buNone/>
            </a:pPr>
            <a:r>
              <a:rPr lang="el-GR" dirty="0"/>
              <a:t>Οικοδομική άδεια απαιτείται και στην περίπτωση της κατεδάφισης, της αλλαγής χρήσης αλλά και των διαμορφώσεων, της επισκευής και της ενίσχυσης των κτιρίων. </a:t>
            </a:r>
          </a:p>
          <a:p>
            <a:pPr marL="0" indent="0" algn="just">
              <a:buNone/>
            </a:pPr>
            <a:r>
              <a:rPr lang="el-GR" dirty="0"/>
              <a:t>Επίσης, οικοδομική άδεια απαιτείται για την εκτέλεση οποιασδήποτε εργασίας δόμησης, η οποία δεν εμπίπτει στις εργασίες δόμησης μικρής κλίμακας. </a:t>
            </a:r>
          </a:p>
          <a:p>
            <a:pPr marL="0" indent="0">
              <a:buNone/>
            </a:pPr>
            <a:endParaRPr lang="el-GR" dirty="0"/>
          </a:p>
        </p:txBody>
      </p:sp>
    </p:spTree>
    <p:extLst>
      <p:ext uri="{BB962C8B-B14F-4D97-AF65-F5344CB8AC3E}">
        <p14:creationId xmlns:p14="http://schemas.microsoft.com/office/powerpoint/2010/main" val="2710127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849E66-E5A2-4B4B-A5B2-A7BCDF847220}"/>
              </a:ext>
            </a:extLst>
          </p:cNvPr>
          <p:cNvSpPr>
            <a:spLocks noGrp="1"/>
          </p:cNvSpPr>
          <p:nvPr>
            <p:ph type="title"/>
          </p:nvPr>
        </p:nvSpPr>
        <p:spPr>
          <a:xfrm>
            <a:off x="539552" y="784423"/>
            <a:ext cx="8229600" cy="1143000"/>
          </a:xfrm>
        </p:spPr>
        <p:txBody>
          <a:bodyPr>
            <a:normAutofit/>
          </a:bodyPr>
          <a:lstStyle/>
          <a:p>
            <a:pPr algn="ctr"/>
            <a:r>
              <a:rPr lang="el-GR" sz="4000" b="1" dirty="0"/>
              <a:t>Προέγκριση Οικοδομικής άδειας</a:t>
            </a:r>
          </a:p>
        </p:txBody>
      </p:sp>
      <p:sp>
        <p:nvSpPr>
          <p:cNvPr id="3" name="Θέση περιεχομένου 2">
            <a:extLst>
              <a:ext uri="{FF2B5EF4-FFF2-40B4-BE49-F238E27FC236}">
                <a16:creationId xmlns:a16="http://schemas.microsoft.com/office/drawing/2014/main" id="{0E72489C-2495-4404-A6BC-380DB6F6A228}"/>
              </a:ext>
            </a:extLst>
          </p:cNvPr>
          <p:cNvSpPr>
            <a:spLocks noGrp="1"/>
          </p:cNvSpPr>
          <p:nvPr>
            <p:ph idx="1"/>
          </p:nvPr>
        </p:nvSpPr>
        <p:spPr/>
        <p:txBody>
          <a:bodyPr>
            <a:normAutofit fontScale="77500" lnSpcReduction="20000"/>
          </a:bodyPr>
          <a:lstStyle/>
          <a:p>
            <a:pPr marL="0" indent="0">
              <a:buNone/>
            </a:pPr>
            <a:r>
              <a:rPr lang="el-GR" dirty="0"/>
              <a:t>Πριν από την χορήγηση οικοδομικής άδειας μπορεί να χορηγείται προέγκριση οικοδομικής άδειας με την οποία πιστοποιείται το δικαίωμα έκδοσης οικοδομικής άδειας από την άποψη των πολεοδομικών διατάξεων και των πολεοδομικών μεγεθών που ισχύουν κατά τον χρόνο της προέγκρισης.</a:t>
            </a:r>
          </a:p>
          <a:p>
            <a:r>
              <a:rPr lang="el-GR" dirty="0"/>
              <a:t>Η διαδικασία της προέγκρισης είναι προαιρετική. </a:t>
            </a:r>
          </a:p>
          <a:p>
            <a:pPr marL="0" indent="0">
              <a:buNone/>
            </a:pPr>
            <a:r>
              <a:rPr lang="el-GR" dirty="0"/>
              <a:t>Σε τρεις περιπτώσεις καθίσταται υποχρεωτική: </a:t>
            </a:r>
          </a:p>
          <a:p>
            <a:r>
              <a:rPr lang="el-GR" dirty="0"/>
              <a:t>α) σε νεοαναγειρόμενα κτίρια με επιφάνεια μεγαλύτερη των 3.000 τ.μ. καθώς και σε κτίρια που ήδη υφίστανται και στα οποία γίνεται προσθήκη με συνολική επιφάνεια μεγαλύτερη των 3.000 τ.μ., </a:t>
            </a:r>
          </a:p>
          <a:p>
            <a:r>
              <a:rPr lang="el-GR" dirty="0"/>
              <a:t>β) σε περιπτώσεις όπου η έκδοση της οικοδομικής άδειας γίνεται από άλλες υπηρεσίες εκτός από την ΥΔΟΜ, οπότε και χορηγείται προέγκριση από τη ΥΔΟΜ, και </a:t>
            </a:r>
          </a:p>
          <a:p>
            <a:r>
              <a:rPr lang="el-GR" dirty="0"/>
              <a:t>γ) για την κατασκευή μόνιμων κτιριακών εγκαταστάσεων, έργων ιδιαίτερης περιβαλλοντικής και οικιστικής σημασίας. </a:t>
            </a:r>
          </a:p>
          <a:p>
            <a:pPr marL="0" indent="0">
              <a:buNone/>
            </a:pPr>
            <a:endParaRPr lang="el-GR" dirty="0"/>
          </a:p>
        </p:txBody>
      </p:sp>
    </p:spTree>
    <p:extLst>
      <p:ext uri="{BB962C8B-B14F-4D97-AF65-F5344CB8AC3E}">
        <p14:creationId xmlns:p14="http://schemas.microsoft.com/office/powerpoint/2010/main" val="16422974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70E2E2-7C06-4781-975B-D95372086E54}"/>
              </a:ext>
            </a:extLst>
          </p:cNvPr>
          <p:cNvSpPr>
            <a:spLocks noGrp="1"/>
          </p:cNvSpPr>
          <p:nvPr>
            <p:ph type="title"/>
          </p:nvPr>
        </p:nvSpPr>
        <p:spPr/>
        <p:txBody>
          <a:bodyPr>
            <a:noAutofit/>
          </a:bodyPr>
          <a:lstStyle/>
          <a:p>
            <a:pPr algn="ctr"/>
            <a:r>
              <a:rPr lang="el-GR" sz="4000" b="1" dirty="0"/>
              <a:t>Έγκριση εργασιών δόμησης μικρής κλίμακας</a:t>
            </a:r>
            <a:br>
              <a:rPr lang="el-GR" sz="4000" dirty="0"/>
            </a:br>
            <a:endParaRPr lang="el-GR" sz="4000" dirty="0"/>
          </a:p>
        </p:txBody>
      </p:sp>
      <p:sp>
        <p:nvSpPr>
          <p:cNvPr id="3" name="Θέση περιεχομένου 2">
            <a:extLst>
              <a:ext uri="{FF2B5EF4-FFF2-40B4-BE49-F238E27FC236}">
                <a16:creationId xmlns:a16="http://schemas.microsoft.com/office/drawing/2014/main" id="{E05428AD-E360-4C73-BEEB-2DD618DC69AD}"/>
              </a:ext>
            </a:extLst>
          </p:cNvPr>
          <p:cNvSpPr>
            <a:spLocks noGrp="1"/>
          </p:cNvSpPr>
          <p:nvPr>
            <p:ph idx="1"/>
          </p:nvPr>
        </p:nvSpPr>
        <p:spPr/>
        <p:txBody>
          <a:bodyPr/>
          <a:lstStyle/>
          <a:p>
            <a:pPr marL="0" indent="0" algn="just">
              <a:buNone/>
            </a:pPr>
            <a:r>
              <a:rPr lang="el-GR" sz="2300" dirty="0"/>
              <a:t>Κατά το άρθρο </a:t>
            </a:r>
            <a:r>
              <a:rPr lang="el-GR" sz="2400" dirty="0"/>
              <a:t>28 περ. β΄ Ν.4495/2017 χορηγείται έγκριση εργασιών δόμησης μικρής κλίμακας για </a:t>
            </a:r>
            <a:r>
              <a:rPr lang="el-GR" sz="2300" dirty="0"/>
              <a:t>την εκτέλεση εργασιών μικρής κλίμακας με προϋπολογισμό έργου έως 25.000 ευρώ (πρόκειται για εργασίες που αναφέρονται ρητώς και </a:t>
            </a:r>
            <a:r>
              <a:rPr lang="el-GR" sz="2300" dirty="0" err="1"/>
              <a:t>περιοριστικώς</a:t>
            </a:r>
            <a:r>
              <a:rPr lang="el-GR" sz="2300" dirty="0"/>
              <a:t> στον νόμο όπως είναι η τοποθέτηση προκατασκευασμένων κατοικιών, η κοπή δέντρων μέσα σε εγκεκριμένα ρυμοτομικά σχέδια, οι εργασίες εξωτερικών χρωματισμών με χρήση ικριωμάτων, η κατασκευή φυτεμένων δωμάτων και φυτεμένων επιφανειών, η κατασκευή πέργκολας επιφάνειας άνω των 50 </a:t>
            </a:r>
            <a:r>
              <a:rPr lang="el-GR" sz="2300" dirty="0" err="1"/>
              <a:t>τ.μ</a:t>
            </a:r>
            <a:r>
              <a:rPr lang="el-GR" sz="2300" dirty="0"/>
              <a:t> </a:t>
            </a:r>
            <a:r>
              <a:rPr lang="el-GR" sz="2300" dirty="0" err="1"/>
              <a:t>κ.λ.π</a:t>
            </a:r>
            <a:r>
              <a:rPr lang="el-GR" sz="2300" dirty="0"/>
              <a:t>.). </a:t>
            </a:r>
          </a:p>
          <a:p>
            <a:pPr marL="0" indent="0">
              <a:buNone/>
            </a:pPr>
            <a:endParaRPr lang="el-GR" dirty="0"/>
          </a:p>
        </p:txBody>
      </p:sp>
    </p:spTree>
    <p:extLst>
      <p:ext uri="{BB962C8B-B14F-4D97-AF65-F5344CB8AC3E}">
        <p14:creationId xmlns:p14="http://schemas.microsoft.com/office/powerpoint/2010/main" val="264578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D0F8EA-7932-4745-B5B3-AC1A9EBC891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F62ACBE-174C-4E4F-8A9F-6AA1ED6B027A}"/>
              </a:ext>
            </a:extLst>
          </p:cNvPr>
          <p:cNvSpPr>
            <a:spLocks noGrp="1"/>
          </p:cNvSpPr>
          <p:nvPr>
            <p:ph idx="1"/>
          </p:nvPr>
        </p:nvSpPr>
        <p:spPr/>
        <p:txBody>
          <a:bodyPr/>
          <a:lstStyle/>
          <a:p>
            <a:pPr>
              <a:buNone/>
            </a:pPr>
            <a:r>
              <a:rPr lang="el-GR" sz="2400" dirty="0"/>
              <a:t>Οι κανόνες του Χωροταξικού και Πολεοδομικού δικαίου αποτελούν κανόνες δημόσιας τάξης και παρέχουν στην Διοίκηση την εξουσία να θεσπίζει: </a:t>
            </a:r>
          </a:p>
          <a:p>
            <a:r>
              <a:rPr lang="el-GR" sz="2400" dirty="0"/>
              <a:t>όρους και περιορισμούς δόμησης,</a:t>
            </a:r>
          </a:p>
          <a:p>
            <a:r>
              <a:rPr lang="el-GR" sz="2400" dirty="0"/>
              <a:t> να επιβάλλει κυρώσεις, </a:t>
            </a:r>
          </a:p>
          <a:p>
            <a:r>
              <a:rPr lang="el-GR" sz="2400" dirty="0"/>
              <a:t>να εκδίδει οικοδομικές άδειες αλλά και</a:t>
            </a:r>
          </a:p>
          <a:p>
            <a:r>
              <a:rPr lang="el-GR" sz="2400" dirty="0"/>
              <a:t> να συνάπτει διοικητικές συμβάσεις για έργα και υπηρεσίες χωροταξικού και πολεοδομικού ενδιαφέροντος.</a:t>
            </a:r>
          </a:p>
          <a:p>
            <a:endParaRPr lang="el-GR" dirty="0"/>
          </a:p>
        </p:txBody>
      </p:sp>
    </p:spTree>
    <p:extLst>
      <p:ext uri="{BB962C8B-B14F-4D97-AF65-F5344CB8AC3E}">
        <p14:creationId xmlns:p14="http://schemas.microsoft.com/office/powerpoint/2010/main" val="13236264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C0ABA1-D28C-46F7-A405-6DDB7D1051D8}"/>
              </a:ext>
            </a:extLst>
          </p:cNvPr>
          <p:cNvSpPr>
            <a:spLocks noGrp="1"/>
          </p:cNvSpPr>
          <p:nvPr>
            <p:ph type="title"/>
          </p:nvPr>
        </p:nvSpPr>
        <p:spPr/>
        <p:txBody>
          <a:bodyPr>
            <a:noAutofit/>
          </a:bodyPr>
          <a:lstStyle/>
          <a:p>
            <a:pPr algn="ctr"/>
            <a:r>
              <a:rPr lang="el-GR" sz="3000" b="1" dirty="0"/>
              <a:t>Εργασίες για τις οποίες δεν απαιτείται ούτε οικοδομική άδεια, ούτε άδεια εργασιών μικρής κλίμακας</a:t>
            </a:r>
            <a:endParaRPr lang="el-GR" sz="3000" dirty="0"/>
          </a:p>
        </p:txBody>
      </p:sp>
      <p:sp>
        <p:nvSpPr>
          <p:cNvPr id="3" name="Θέση περιεχομένου 2">
            <a:extLst>
              <a:ext uri="{FF2B5EF4-FFF2-40B4-BE49-F238E27FC236}">
                <a16:creationId xmlns:a16="http://schemas.microsoft.com/office/drawing/2014/main" id="{2A5F1F46-EB57-4BB1-ABD6-A05C7DA8BB08}"/>
              </a:ext>
            </a:extLst>
          </p:cNvPr>
          <p:cNvSpPr>
            <a:spLocks noGrp="1"/>
          </p:cNvSpPr>
          <p:nvPr>
            <p:ph idx="1"/>
          </p:nvPr>
        </p:nvSpPr>
        <p:spPr/>
        <p:txBody>
          <a:bodyPr/>
          <a:lstStyle/>
          <a:p>
            <a:pPr marL="0" indent="0" algn="just">
              <a:buNone/>
            </a:pPr>
            <a:r>
              <a:rPr lang="el-GR" sz="2400" dirty="0"/>
              <a:t>Κατ’ εξαίρεση υπάρχουν μια σειρά από εργασίες οι οποίες προβλέπονται στο άρθρο 30 του ν. 4495/2017 που δεν επηρεάζουν το φυσικό και οικιστικό περιβάλλον. Πρόκειται για εργασίες εξωτερικών χρωματισμών κτιρίων χωρίς χρήση ικριωμάτων, η τοποθέτηση ηλιακών θερμοσιφώνων και κλιματιστικών, η αντικατάσταση κουφωμάτων, καθώς και άλλες εσωτερικές επισκευές οι οποία δεν μεταβάλλουν την φέρουσα κατασκευή του κτιρίου. </a:t>
            </a:r>
          </a:p>
          <a:p>
            <a:pPr marL="0" indent="0">
              <a:buNone/>
            </a:pPr>
            <a:endParaRPr lang="el-GR" dirty="0"/>
          </a:p>
        </p:txBody>
      </p:sp>
    </p:spTree>
    <p:extLst>
      <p:ext uri="{BB962C8B-B14F-4D97-AF65-F5344CB8AC3E}">
        <p14:creationId xmlns:p14="http://schemas.microsoft.com/office/powerpoint/2010/main" val="31605703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FB345D-064B-49D3-A74B-177ED77305BC}"/>
              </a:ext>
            </a:extLst>
          </p:cNvPr>
          <p:cNvSpPr>
            <a:spLocks noGrp="1"/>
          </p:cNvSpPr>
          <p:nvPr>
            <p:ph type="title"/>
          </p:nvPr>
        </p:nvSpPr>
        <p:spPr/>
        <p:txBody>
          <a:bodyPr>
            <a:normAutofit fontScale="90000"/>
          </a:bodyPr>
          <a:lstStyle/>
          <a:p>
            <a:pPr algn="ctr"/>
            <a:r>
              <a:rPr lang="el-GR" sz="3900" b="1" dirty="0"/>
              <a:t>Λοιπές άδειες</a:t>
            </a:r>
            <a:br>
              <a:rPr lang="el-GR" dirty="0"/>
            </a:br>
            <a:endParaRPr lang="el-GR" dirty="0"/>
          </a:p>
        </p:txBody>
      </p:sp>
      <p:sp>
        <p:nvSpPr>
          <p:cNvPr id="3" name="Θέση περιεχομένου 2">
            <a:extLst>
              <a:ext uri="{FF2B5EF4-FFF2-40B4-BE49-F238E27FC236}">
                <a16:creationId xmlns:a16="http://schemas.microsoft.com/office/drawing/2014/main" id="{FBDDBA16-A5F5-406F-BE93-53F366E600EB}"/>
              </a:ext>
            </a:extLst>
          </p:cNvPr>
          <p:cNvSpPr>
            <a:spLocks noGrp="1"/>
          </p:cNvSpPr>
          <p:nvPr>
            <p:ph idx="1"/>
          </p:nvPr>
        </p:nvSpPr>
        <p:spPr/>
        <p:txBody>
          <a:bodyPr>
            <a:normAutofit fontScale="92500" lnSpcReduction="20000"/>
          </a:bodyPr>
          <a:lstStyle/>
          <a:p>
            <a:pPr marL="0" indent="0" algn="just">
              <a:buNone/>
            </a:pPr>
            <a:r>
              <a:rPr lang="el-GR" dirty="0"/>
              <a:t>Περαιτέρω, προβλέπονται άλλες δύο κατηγορίες οικοδομικών αδειών: </a:t>
            </a:r>
          </a:p>
          <a:p>
            <a:pPr marL="0" indent="0" algn="just">
              <a:buNone/>
            </a:pPr>
            <a:r>
              <a:rPr lang="el-GR" dirty="0"/>
              <a:t>α) η </a:t>
            </a:r>
            <a:r>
              <a:rPr lang="el-GR" b="1" dirty="0"/>
              <a:t>έγκριση εκτέλεσης εργασιών</a:t>
            </a:r>
            <a:r>
              <a:rPr lang="el-GR" dirty="0"/>
              <a:t> που αφορά την κατεδάφιση κατασκευών ή κτιρίων που χαρακτηρίζονται επικινδύνως ετοιμόρροπα ή για την εφαρμογή μέτρων ασφαλείας που καθορίζονται από την ΥΔΟΜ σε κτίρια ή κατασκευές που έχουν χαρακτηριστεί επικίνδυνες (άρθρο 28 </a:t>
            </a:r>
            <a:r>
              <a:rPr lang="el-GR" dirty="0" err="1"/>
              <a:t>περιπτ</a:t>
            </a:r>
            <a:r>
              <a:rPr lang="el-GR" dirty="0"/>
              <a:t>. ε΄ Ν.4495/2017) και </a:t>
            </a:r>
          </a:p>
          <a:p>
            <a:pPr marL="0" indent="0" algn="just">
              <a:buNone/>
            </a:pPr>
            <a:r>
              <a:rPr lang="el-GR" dirty="0"/>
              <a:t>β) η </a:t>
            </a:r>
            <a:r>
              <a:rPr lang="el-GR" b="1" dirty="0"/>
              <a:t>έγκριση αποπεράτωσης αυθαίρετης κατασκευής</a:t>
            </a:r>
            <a:r>
              <a:rPr lang="el-GR" dirty="0"/>
              <a:t> με την οποία επιτρέπεται η εκτέλεση εργασιών αποπεράτωσης για τις οποίες έχει περαιωθεί η διαδικασία εξαίρεσης από την κατεδάφιση ή έχει εξοφληθεί ποσοστό 30% του συνολικού ποσού του ενιαίου προστίμου (άρθρο 28 </a:t>
            </a:r>
            <a:r>
              <a:rPr lang="el-GR" dirty="0" err="1"/>
              <a:t>περιπτ</a:t>
            </a:r>
            <a:r>
              <a:rPr lang="el-GR" dirty="0"/>
              <a:t>. </a:t>
            </a:r>
            <a:r>
              <a:rPr lang="el-GR" dirty="0" err="1"/>
              <a:t>στ</a:t>
            </a:r>
            <a:r>
              <a:rPr lang="el-GR" dirty="0"/>
              <a:t>΄ Ν.4495/2017) </a:t>
            </a:r>
          </a:p>
          <a:p>
            <a:pPr marL="0" indent="0">
              <a:buNone/>
            </a:pPr>
            <a:endParaRPr lang="el-GR" dirty="0"/>
          </a:p>
        </p:txBody>
      </p:sp>
    </p:spTree>
    <p:extLst>
      <p:ext uri="{BB962C8B-B14F-4D97-AF65-F5344CB8AC3E}">
        <p14:creationId xmlns:p14="http://schemas.microsoft.com/office/powerpoint/2010/main" val="24942390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4CEA88-7FAB-490B-85AC-962ABF9F885B}"/>
              </a:ext>
            </a:extLst>
          </p:cNvPr>
          <p:cNvSpPr>
            <a:spLocks noGrp="1"/>
          </p:cNvSpPr>
          <p:nvPr>
            <p:ph type="title"/>
          </p:nvPr>
        </p:nvSpPr>
        <p:spPr/>
        <p:txBody>
          <a:bodyPr>
            <a:noAutofit/>
          </a:bodyPr>
          <a:lstStyle/>
          <a:p>
            <a:pPr algn="ctr"/>
            <a:r>
              <a:rPr lang="el-GR" sz="3000" b="1" dirty="0"/>
              <a:t>Κατηγορίες οικοδομικών αδειών ανάλογα με το χρονικό διάστημα που απαιτείται για την έκδοσή τους</a:t>
            </a:r>
          </a:p>
        </p:txBody>
      </p:sp>
      <p:sp>
        <p:nvSpPr>
          <p:cNvPr id="3" name="Θέση περιεχομένου 2">
            <a:extLst>
              <a:ext uri="{FF2B5EF4-FFF2-40B4-BE49-F238E27FC236}">
                <a16:creationId xmlns:a16="http://schemas.microsoft.com/office/drawing/2014/main" id="{5EA9AF0B-AA33-4AB6-B779-E02CBB39DC93}"/>
              </a:ext>
            </a:extLst>
          </p:cNvPr>
          <p:cNvSpPr>
            <a:spLocks noGrp="1"/>
          </p:cNvSpPr>
          <p:nvPr>
            <p:ph idx="1"/>
          </p:nvPr>
        </p:nvSpPr>
        <p:spPr/>
        <p:txBody>
          <a:bodyPr>
            <a:normAutofit fontScale="77500" lnSpcReduction="20000"/>
          </a:bodyPr>
          <a:lstStyle/>
          <a:p>
            <a:pPr marL="0" indent="0">
              <a:buNone/>
            </a:pPr>
            <a:r>
              <a:rPr lang="el-GR" dirty="0"/>
              <a:t>Οι οικοδομικές άδειες ανάλογα με την έκταση και το χρονικό διάστημα που απαιτείται για τον έλεγχο έκδοσής τους από την Διοίκηση, διακρίνονται σε τρεις κατηγορίες: </a:t>
            </a:r>
          </a:p>
          <a:p>
            <a:r>
              <a:rPr lang="el-GR" dirty="0"/>
              <a:t>Στην πρώτη κατηγορία κατατάσσονται οι οικοδομικές άδειες που αφορούν σε οικοδομικές εργασίες κτιρίων τα οποία εμπίπτουν σε καθεστώς προστασίας, όπως είναι τα διατηρητέα κτίρια και τα μνημεία ή κτίρια τα οποία βρίσκονται σε περιοχές οι οποίες δεν καλύπτονται από ολοκληρωμένο πολεοδομικό σχεδιασμό π.χ. κτίρια κατοικίας σε περιοχές εκτός σχεδίου. ή σε οικισμούς προϋφιστάμενους του 1923.</a:t>
            </a:r>
          </a:p>
          <a:p>
            <a:r>
              <a:rPr lang="el-GR" dirty="0"/>
              <a:t>Στην δεύτερη κατηγορία εντάσσονται οι οικοδομικές άδειες για εργασίες για την </a:t>
            </a:r>
            <a:r>
              <a:rPr lang="el-GR" dirty="0" err="1"/>
              <a:t>αδειοδότηση</a:t>
            </a:r>
            <a:r>
              <a:rPr lang="el-GR" dirty="0"/>
              <a:t> των οποίων απαιτείται προηγουμένως η διενέργεια αυτοψίας</a:t>
            </a:r>
          </a:p>
          <a:p>
            <a:r>
              <a:rPr lang="el-GR" dirty="0"/>
              <a:t>Τρίτη, τέλος, κατηγορία είναι οι οικοδομικές εργασίες που δεν δημιουργούν σοβαρό κίνδυνο βλάβης του περιβάλλοντος για την ανέγερση κτιρίων τα οποία βρίσκονται εντός σχεδίου πόλεως. </a:t>
            </a:r>
          </a:p>
        </p:txBody>
      </p:sp>
    </p:spTree>
    <p:extLst>
      <p:ext uri="{BB962C8B-B14F-4D97-AF65-F5344CB8AC3E}">
        <p14:creationId xmlns:p14="http://schemas.microsoft.com/office/powerpoint/2010/main" val="19634401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7AA6D2-B14D-4974-B19B-BF2BF9581909}"/>
              </a:ext>
            </a:extLst>
          </p:cNvPr>
          <p:cNvSpPr>
            <a:spLocks noGrp="1"/>
          </p:cNvSpPr>
          <p:nvPr>
            <p:ph type="title"/>
          </p:nvPr>
        </p:nvSpPr>
        <p:spPr/>
        <p:txBody>
          <a:bodyPr>
            <a:normAutofit/>
          </a:bodyPr>
          <a:lstStyle/>
          <a:p>
            <a:pPr algn="ctr"/>
            <a:r>
              <a:rPr lang="el-GR" sz="3600" b="1" dirty="0"/>
              <a:t>Η ισχύς των οικοδομικών Αδειών</a:t>
            </a:r>
          </a:p>
        </p:txBody>
      </p:sp>
      <p:sp>
        <p:nvSpPr>
          <p:cNvPr id="3" name="Θέση περιεχομένου 2">
            <a:extLst>
              <a:ext uri="{FF2B5EF4-FFF2-40B4-BE49-F238E27FC236}">
                <a16:creationId xmlns:a16="http://schemas.microsoft.com/office/drawing/2014/main" id="{A6A8F2C4-421D-429A-B3F0-0B9C3F73A36E}"/>
              </a:ext>
            </a:extLst>
          </p:cNvPr>
          <p:cNvSpPr>
            <a:spLocks noGrp="1"/>
          </p:cNvSpPr>
          <p:nvPr>
            <p:ph idx="1"/>
          </p:nvPr>
        </p:nvSpPr>
        <p:spPr/>
        <p:txBody>
          <a:bodyPr>
            <a:normAutofit/>
          </a:bodyPr>
          <a:lstStyle/>
          <a:p>
            <a:pPr marL="0" indent="0">
              <a:buNone/>
            </a:pPr>
            <a:r>
              <a:rPr lang="el-GR" sz="2400" dirty="0"/>
              <a:t>Η οικοδομική άδεια ισχύει για 4 έτη από την χορήγησή της. </a:t>
            </a:r>
          </a:p>
          <a:p>
            <a:pPr marL="0" indent="0">
              <a:buNone/>
            </a:pPr>
            <a:r>
              <a:rPr lang="el-GR" sz="2400" dirty="0"/>
              <a:t>Κατ' εξαίρεση για τις άδειες ανέγερσης κτιρίων με επιφάνεια άνω των 5.000 τ.μ., οι άδειες ισχύουν για 6 έτη. Οι άδειες κατεδαφίσεων, εκσκαφών, </a:t>
            </a:r>
            <a:r>
              <a:rPr lang="el-GR" sz="2400" dirty="0" err="1"/>
              <a:t>επιχώσεων</a:t>
            </a:r>
            <a:r>
              <a:rPr lang="el-GR" sz="2400" dirty="0"/>
              <a:t> και κοπής δένδρων ισχύουν για ένα έτος και οι εγκρίσεις εργασιών δόμησης μικρής κλίμακας για ένα έτος με δυνατότητα παράτασης του χρόνου ισχύος τους κατά ένα ακόμη έτος. </a:t>
            </a:r>
          </a:p>
        </p:txBody>
      </p:sp>
    </p:spTree>
    <p:extLst>
      <p:ext uri="{BB962C8B-B14F-4D97-AF65-F5344CB8AC3E}">
        <p14:creationId xmlns:p14="http://schemas.microsoft.com/office/powerpoint/2010/main" val="38994161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AC11A9-DC7F-42F7-B5C1-5E329A51DC16}"/>
              </a:ext>
            </a:extLst>
          </p:cNvPr>
          <p:cNvSpPr>
            <a:spLocks noGrp="1"/>
          </p:cNvSpPr>
          <p:nvPr>
            <p:ph type="title"/>
          </p:nvPr>
        </p:nvSpPr>
        <p:spPr/>
        <p:txBody>
          <a:bodyPr>
            <a:normAutofit/>
          </a:bodyPr>
          <a:lstStyle/>
          <a:p>
            <a:pPr algn="ctr"/>
            <a:r>
              <a:rPr lang="el-GR" sz="4400" b="1" dirty="0"/>
              <a:t>Αναθεώρηση οικοδομικών Αδειών</a:t>
            </a:r>
          </a:p>
        </p:txBody>
      </p:sp>
      <p:sp>
        <p:nvSpPr>
          <p:cNvPr id="3" name="Θέση περιεχομένου 2">
            <a:extLst>
              <a:ext uri="{FF2B5EF4-FFF2-40B4-BE49-F238E27FC236}">
                <a16:creationId xmlns:a16="http://schemas.microsoft.com/office/drawing/2014/main" id="{8947F97B-7437-406E-A14F-E9B08A230B95}"/>
              </a:ext>
            </a:extLst>
          </p:cNvPr>
          <p:cNvSpPr>
            <a:spLocks noGrp="1"/>
          </p:cNvSpPr>
          <p:nvPr>
            <p:ph idx="1"/>
          </p:nvPr>
        </p:nvSpPr>
        <p:spPr/>
        <p:txBody>
          <a:bodyPr>
            <a:normAutofit fontScale="62500" lnSpcReduction="20000"/>
          </a:bodyPr>
          <a:lstStyle/>
          <a:p>
            <a:pPr marL="0" indent="0">
              <a:buNone/>
            </a:pPr>
            <a:r>
              <a:rPr lang="el-GR" dirty="0"/>
              <a:t>Η οικοδομική άδεια αναθεωρείται μετά την λήξη της με σκοπό την παράταση της ισχύος της ύστερα από αίτηση του δικαιούχου και αυτοψία από την αρμόδια υπηρεσία δόμησης, ως εξής: </a:t>
            </a:r>
          </a:p>
          <a:p>
            <a:pPr marL="0" indent="0">
              <a:buNone/>
            </a:pPr>
            <a:endParaRPr lang="el-GR" dirty="0"/>
          </a:p>
          <a:p>
            <a:r>
              <a:rPr lang="el-GR" dirty="0"/>
              <a:t>α) για 4 έτη από την ημερομηνία λήξης της και σύμφωνα με τις διατάξεις που ισχύουν κατά τον χρόνο έκδοσης της πράξης αναθεώρησης, αν μέχρι την λήξη της ισχύος της άδειας, δεν έχει περατωθεί ο φέρων οργανισμός του κτιρίου,</a:t>
            </a:r>
          </a:p>
          <a:p>
            <a:r>
              <a:rPr lang="el-GR" dirty="0"/>
              <a:t> β) για 4 έτη από την ημερομηνία λήξης της και σύμφωνα με τις διατάξεις που ίσχυαν κατά τον χρόνο έκδοσής της εάν μέχρι την λήξη της ισχύος της άδειας έχει περατωθεί ο φέρων οργανισμός του κτιρίου και </a:t>
            </a:r>
          </a:p>
          <a:p>
            <a:r>
              <a:rPr lang="el-GR" dirty="0"/>
              <a:t>γ) για αόριστο χρόνο και σύμφωνα με τις διατάξεις που ίσχυαν κατά τον χρόνο έκδοσής της εάν μέχρι την λήξη της ισχύος της άδειας ή της πράξης αναθεώρησής της έχει περατωθεί ο φέρων οργανισμός, οι όψεις του κτιρίου και η στέγη του, όπου αυτή είναι υποχρεωτική, εφόσον ο ιδιοκτήτης και ο επιβλέπων μηχανικός του κτιρίου υποβάλλουν χρονοδιάγραμμα προόδου της εκτέλεσης του έργου στην αρμόδια ΥΔΟΜ. </a:t>
            </a:r>
          </a:p>
          <a:p>
            <a:pPr marL="0" indent="0">
              <a:buNone/>
            </a:pPr>
            <a:endParaRPr lang="el-GR" dirty="0"/>
          </a:p>
          <a:p>
            <a:pPr marL="0" indent="0">
              <a:buNone/>
            </a:pPr>
            <a:r>
              <a:rPr lang="el-GR" dirty="0"/>
              <a:t>Αναθεώρηση επίσης επιβάλλεται και στην περίπτωση κατά την οποία αντικαθίσταται ο επιβλέπων μηχανικός καθώς και στην περίπτωση εκτέλεσης πρόσθετων εργασιών ή προσθηκών κατ’ επέκταση ή καθ’ ύψος, που δεν περιλαμβάνονται στην άδεια αλλά επιτρέπονται από τις ισχύουσες διατάξεις. </a:t>
            </a:r>
          </a:p>
          <a:p>
            <a:pPr marL="0" indent="0">
              <a:buNone/>
            </a:pPr>
            <a:endParaRPr lang="el-GR" dirty="0"/>
          </a:p>
        </p:txBody>
      </p:sp>
    </p:spTree>
    <p:extLst>
      <p:ext uri="{BB962C8B-B14F-4D97-AF65-F5344CB8AC3E}">
        <p14:creationId xmlns:p14="http://schemas.microsoft.com/office/powerpoint/2010/main" val="4197703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0AD46-F905-4E4E-ADD7-1AD12BE507B6}"/>
              </a:ext>
            </a:extLst>
          </p:cNvPr>
          <p:cNvSpPr>
            <a:spLocks noGrp="1"/>
          </p:cNvSpPr>
          <p:nvPr>
            <p:ph type="title"/>
          </p:nvPr>
        </p:nvSpPr>
        <p:spPr/>
        <p:txBody>
          <a:bodyPr>
            <a:normAutofit/>
          </a:bodyPr>
          <a:lstStyle/>
          <a:p>
            <a:pPr algn="ctr"/>
            <a:r>
              <a:rPr lang="el-GR" sz="4400" b="1" dirty="0"/>
              <a:t>Ενημέρωση φακέλου</a:t>
            </a:r>
          </a:p>
        </p:txBody>
      </p:sp>
      <p:sp>
        <p:nvSpPr>
          <p:cNvPr id="3" name="Θέση περιεχομένου 2">
            <a:extLst>
              <a:ext uri="{FF2B5EF4-FFF2-40B4-BE49-F238E27FC236}">
                <a16:creationId xmlns:a16="http://schemas.microsoft.com/office/drawing/2014/main" id="{A0C3A646-1E69-4A29-83C2-08CCE95E7BCD}"/>
              </a:ext>
            </a:extLst>
          </p:cNvPr>
          <p:cNvSpPr>
            <a:spLocks noGrp="1"/>
          </p:cNvSpPr>
          <p:nvPr>
            <p:ph idx="1"/>
          </p:nvPr>
        </p:nvSpPr>
        <p:spPr/>
        <p:txBody>
          <a:bodyPr>
            <a:normAutofit fontScale="92500" lnSpcReduction="20000"/>
          </a:bodyPr>
          <a:lstStyle/>
          <a:p>
            <a:pPr marL="0" indent="0">
              <a:buNone/>
            </a:pPr>
            <a:r>
              <a:rPr lang="el-GR" dirty="0"/>
              <a:t>Διαφορετική από την αναθεώρηση είναι η ενημέρωση του φακέλου της άδειας η οποία πραγματοποιείται στις εξής περιπτώσεις:</a:t>
            </a:r>
          </a:p>
          <a:p>
            <a:pPr lvl="0"/>
            <a:r>
              <a:rPr lang="el-GR" dirty="0"/>
              <a:t>Στην περίπτωση αλλαγής ιδιοκτήτη </a:t>
            </a:r>
          </a:p>
          <a:p>
            <a:pPr lvl="0"/>
            <a:r>
              <a:rPr lang="el-GR" dirty="0"/>
              <a:t>Στην περίπτωση τροποποίησης μελετών που δεν αλλάζουν το διάγραμμα δόμησης υπό την προϋπόθεση ότι δεν είναι απαραίτητες εγκρίσεις από άλλους φορείς και </a:t>
            </a:r>
          </a:p>
          <a:p>
            <a:pPr lvl="0"/>
            <a:r>
              <a:rPr lang="el-GR" dirty="0"/>
              <a:t>Στις περιπτώσεις  μεταβολών στις διαστάσεις του κτιρίου ή του οικοπέδου εφόσον με τις αποκλίσεις αυτές δεν παραβιάζονται κοινόχρηστοι χώροι. Οι αποκλίσεις αυτές δεν μπορεί να είναι μεγαλύτερες του 2% με μέγιστο τα 10 εκ. όσο αφορά το κτίσμα ή με μέγιστο τα 20εκ. όσο αφορά τα μήκη των πλευρών του οικοπέδου. </a:t>
            </a:r>
          </a:p>
          <a:p>
            <a:pPr marL="0" indent="0">
              <a:buNone/>
            </a:pPr>
            <a:endParaRPr lang="el-GR" dirty="0"/>
          </a:p>
        </p:txBody>
      </p:sp>
    </p:spTree>
    <p:extLst>
      <p:ext uri="{BB962C8B-B14F-4D97-AF65-F5344CB8AC3E}">
        <p14:creationId xmlns:p14="http://schemas.microsoft.com/office/powerpoint/2010/main" val="19586367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59CC7B-85CD-4762-A021-43EC43DEFBB1}"/>
              </a:ext>
            </a:extLst>
          </p:cNvPr>
          <p:cNvSpPr>
            <a:spLocks noGrp="1"/>
          </p:cNvSpPr>
          <p:nvPr>
            <p:ph type="title"/>
          </p:nvPr>
        </p:nvSpPr>
        <p:spPr/>
        <p:txBody>
          <a:bodyPr>
            <a:noAutofit/>
          </a:bodyPr>
          <a:lstStyle/>
          <a:p>
            <a:pPr algn="ctr"/>
            <a:r>
              <a:rPr lang="el-GR" sz="4400" b="1" dirty="0"/>
              <a:t>Ο έλεγχος εφαρμογής των οικοδομικών αδειών</a:t>
            </a:r>
            <a:endParaRPr lang="el-GR" sz="4400" dirty="0"/>
          </a:p>
        </p:txBody>
      </p:sp>
      <p:sp>
        <p:nvSpPr>
          <p:cNvPr id="3" name="Θέση περιεχομένου 2">
            <a:extLst>
              <a:ext uri="{FF2B5EF4-FFF2-40B4-BE49-F238E27FC236}">
                <a16:creationId xmlns:a16="http://schemas.microsoft.com/office/drawing/2014/main" id="{F31D7437-651E-4369-B86A-AC2B8F3A6678}"/>
              </a:ext>
            </a:extLst>
          </p:cNvPr>
          <p:cNvSpPr>
            <a:spLocks noGrp="1"/>
          </p:cNvSpPr>
          <p:nvPr>
            <p:ph idx="1"/>
          </p:nvPr>
        </p:nvSpPr>
        <p:spPr/>
        <p:txBody>
          <a:bodyPr>
            <a:normAutofit fontScale="92500" lnSpcReduction="20000"/>
          </a:bodyPr>
          <a:lstStyle/>
          <a:p>
            <a:pPr marL="0" indent="0" algn="just">
              <a:buNone/>
            </a:pPr>
            <a:r>
              <a:rPr lang="el-GR" dirty="0"/>
              <a:t>Οι έλεγχοι διενεργούνται από Ελεγκτές Δόμησης με αυτοψία και με την παρουσία των επιβλεπόντων μηχανικών. Με την διενέργεια του ελέγχου συντάσσεται πόρισμα το οποίο αποστέλλεται ηλεκτρονικά στην ΥΔΟΜ η οποία ενημερώνει με την σειρά της εντός 24 ωρών των κύριο του έργου και τον επιβλέποντα μηχανικό. Όταν μάλιστα γίνεται τελικός έλεγχος στην οικοδομή, εντός 24 ωρών εκδίδεται το πιστοποιητικό ελέγχου κατασκευής. </a:t>
            </a:r>
          </a:p>
          <a:p>
            <a:pPr marL="0" indent="0" algn="just">
              <a:buNone/>
            </a:pPr>
            <a:r>
              <a:rPr lang="el-GR" dirty="0"/>
              <a:t>Σε περίπτωση που διαπιστωθούν παραβάσεις, το πόρισμα ελέγχου συντάσσεται από τους ελεγκτές μέσα σε δύο εργάσιμες ημέρες και αποστέλλεται ηλεκτρονικά στην ΥΔΟΜ και στο τμήμα ελέγχου δόμησης που επιβάλλει τις προβλεπόμενες κυρώσεις σύμφωνα με τις περί αυθαιρέτων διατάξεις.</a:t>
            </a:r>
          </a:p>
          <a:p>
            <a:pPr marL="0" indent="0">
              <a:buNone/>
            </a:pPr>
            <a:endParaRPr lang="el-GR" dirty="0"/>
          </a:p>
        </p:txBody>
      </p:sp>
    </p:spTree>
    <p:extLst>
      <p:ext uri="{BB962C8B-B14F-4D97-AF65-F5344CB8AC3E}">
        <p14:creationId xmlns:p14="http://schemas.microsoft.com/office/powerpoint/2010/main" val="6712697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C8DDF3-2D37-4598-9AE6-B1E04D0F2974}"/>
              </a:ext>
            </a:extLst>
          </p:cNvPr>
          <p:cNvSpPr>
            <a:spLocks noGrp="1"/>
          </p:cNvSpPr>
          <p:nvPr>
            <p:ph type="title"/>
          </p:nvPr>
        </p:nvSpPr>
        <p:spPr/>
        <p:txBody>
          <a:bodyPr>
            <a:normAutofit/>
          </a:bodyPr>
          <a:lstStyle/>
          <a:p>
            <a:pPr algn="ctr"/>
            <a:r>
              <a:rPr lang="el-GR" sz="4400" b="1" dirty="0"/>
              <a:t>Οι Ελεγκτές Δόμησης</a:t>
            </a:r>
          </a:p>
        </p:txBody>
      </p:sp>
      <p:sp>
        <p:nvSpPr>
          <p:cNvPr id="3" name="Θέση περιεχομένου 2">
            <a:extLst>
              <a:ext uri="{FF2B5EF4-FFF2-40B4-BE49-F238E27FC236}">
                <a16:creationId xmlns:a16="http://schemas.microsoft.com/office/drawing/2014/main" id="{E5BF9CBF-F6C5-435A-BC4C-6328105833C1}"/>
              </a:ext>
            </a:extLst>
          </p:cNvPr>
          <p:cNvSpPr>
            <a:spLocks noGrp="1"/>
          </p:cNvSpPr>
          <p:nvPr>
            <p:ph idx="1"/>
          </p:nvPr>
        </p:nvSpPr>
        <p:spPr/>
        <p:txBody>
          <a:bodyPr/>
          <a:lstStyle/>
          <a:p>
            <a:pPr marL="0" indent="0" algn="just">
              <a:buNone/>
            </a:pPr>
            <a:r>
              <a:rPr lang="el-GR" dirty="0"/>
              <a:t>Οι Ελεγκτές Δόμησης είναι ιδιώτες διπλωματούχοι μηχανικοί, μέλη του ΤΕΕ, ή πτυχιούχοι μηχανικοί Τεχνολογικής Εκπαίδευσης ή Μηχανικοί που έχουν αποκτήσει αναγνώριση επαγγελματικών προσόντων στην Χώρα μας. </a:t>
            </a:r>
          </a:p>
          <a:p>
            <a:pPr marL="0" indent="0" algn="just">
              <a:buNone/>
            </a:pPr>
            <a:r>
              <a:rPr lang="el-GR" dirty="0"/>
              <a:t>Η ιδιότητα του Ελεγκτή Δόμησης αποκτάται μέσω της εγγραφής του στο Μητρώο Ελεγκτών Δόμησης που τηρείται στο Υπουργείο Περιβάλλοντος. Οι Ελεγκτές Δόμησης διενεργούν όλους τους τακτικούς ελέγχους των κατασκευών για τις οποίες εκδίδεται οικοδομική άδεια.</a:t>
            </a:r>
          </a:p>
        </p:txBody>
      </p:sp>
    </p:spTree>
    <p:extLst>
      <p:ext uri="{BB962C8B-B14F-4D97-AF65-F5344CB8AC3E}">
        <p14:creationId xmlns:p14="http://schemas.microsoft.com/office/powerpoint/2010/main" val="27622032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4F4672-DFFC-49B2-90CF-6FBAE6A6298A}"/>
              </a:ext>
            </a:extLst>
          </p:cNvPr>
          <p:cNvSpPr>
            <a:spLocks noGrp="1"/>
          </p:cNvSpPr>
          <p:nvPr>
            <p:ph type="title"/>
          </p:nvPr>
        </p:nvSpPr>
        <p:spPr>
          <a:xfrm>
            <a:off x="395536" y="1052736"/>
            <a:ext cx="8291264" cy="794352"/>
          </a:xfrm>
        </p:spPr>
        <p:txBody>
          <a:bodyPr>
            <a:noAutofit/>
          </a:bodyPr>
          <a:lstStyle/>
          <a:p>
            <a:pPr algn="ctr"/>
            <a:r>
              <a:rPr lang="el-GR" sz="3600" b="1" dirty="0"/>
              <a:t>Η αυθαίρετη δόμηση</a:t>
            </a:r>
            <a:br>
              <a:rPr lang="el-GR" sz="3600" b="1" dirty="0"/>
            </a:br>
            <a:r>
              <a:rPr lang="el-GR" sz="3600" b="1" dirty="0"/>
              <a:t> (άρθρα 81-125 του ν.4495/2017)</a:t>
            </a:r>
            <a:br>
              <a:rPr lang="el-GR" sz="3600" dirty="0"/>
            </a:br>
            <a:endParaRPr lang="el-GR" sz="3600" dirty="0"/>
          </a:p>
        </p:txBody>
      </p:sp>
      <p:sp>
        <p:nvSpPr>
          <p:cNvPr id="3" name="Θέση περιεχομένου 2">
            <a:extLst>
              <a:ext uri="{FF2B5EF4-FFF2-40B4-BE49-F238E27FC236}">
                <a16:creationId xmlns:a16="http://schemas.microsoft.com/office/drawing/2014/main" id="{B9285498-512D-49BF-B42B-E1F13B702D4A}"/>
              </a:ext>
            </a:extLst>
          </p:cNvPr>
          <p:cNvSpPr>
            <a:spLocks noGrp="1"/>
          </p:cNvSpPr>
          <p:nvPr>
            <p:ph idx="1"/>
          </p:nvPr>
        </p:nvSpPr>
        <p:spPr/>
        <p:txBody>
          <a:bodyPr>
            <a:normAutofit fontScale="85000" lnSpcReduction="20000"/>
          </a:bodyPr>
          <a:lstStyle/>
          <a:p>
            <a:pPr algn="just"/>
            <a:r>
              <a:rPr lang="el-GR" dirty="0"/>
              <a:t>Ο νόμος (άρθρο 81) θεωρεί ως αυθαίρετη κατασκευή, κάθε κατασκευή που έχει εκτελεσθεί ή εκτελείται χωρίς την απαιτούμενη οικοδομική άδεια ή καθ’ υπέρβαση αυτής ή κατά παράβαση των ισχυουσών πολεοδομικών διατάξεων, ή με βάση άδεια που ανακλήθηκε ή ακυρώθηκε. </a:t>
            </a:r>
          </a:p>
          <a:p>
            <a:pPr algn="just"/>
            <a:r>
              <a:rPr lang="el-GR" dirty="0"/>
              <a:t>Ο νομοθέτης δίδει επίσης τον ορισμό της αυθαίρετης αλλαγής χρήσης η οποία περιέχει κάθε μεταβολή της χρήσης του κτιρίου ή μέρους αυτού, για την οποία δεν έχει εκδοθεί η απαιτούμενη οικοδομική άδεια.</a:t>
            </a:r>
          </a:p>
          <a:p>
            <a:pPr algn="just"/>
            <a:r>
              <a:rPr lang="el-GR" dirty="0"/>
              <a:t> Εκτός από τις αυθαίρετες κατασκευές και τις αυθαίρετες αλλαγές χρήσης, ο νομοθέτης εντάσσει στην έννοια των αυθαιρέτων και τις πολεοδομικές παραβάσεις, δηλαδή ήσσονος σημασίας παραβάσεις κατά την εκτέλεση των οικοδομικών εργασιών, οι οποίες τιμωρούνται μόνο με την επιβολή διοικητικών προστίμων και όχι και με ποινικές κυρώσεις. </a:t>
            </a:r>
          </a:p>
          <a:p>
            <a:pPr marL="0" indent="0">
              <a:buNone/>
            </a:pPr>
            <a:endParaRPr lang="el-GR" dirty="0"/>
          </a:p>
        </p:txBody>
      </p:sp>
    </p:spTree>
    <p:extLst>
      <p:ext uri="{BB962C8B-B14F-4D97-AF65-F5344CB8AC3E}">
        <p14:creationId xmlns:p14="http://schemas.microsoft.com/office/powerpoint/2010/main" val="20731138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1DB444-ADF1-4D12-93ED-2BE4963F2D8F}"/>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77AEF20B-9E3E-49A4-A033-77F2FB011E01}"/>
              </a:ext>
            </a:extLst>
          </p:cNvPr>
          <p:cNvSpPr>
            <a:spLocks noGrp="1"/>
          </p:cNvSpPr>
          <p:nvPr>
            <p:ph idx="1"/>
          </p:nvPr>
        </p:nvSpPr>
        <p:spPr/>
        <p:txBody>
          <a:bodyPr/>
          <a:lstStyle/>
          <a:p>
            <a:pPr marL="0" indent="0" algn="just">
              <a:buNone/>
            </a:pPr>
            <a:r>
              <a:rPr lang="el-GR" sz="2200" dirty="0"/>
              <a:t>Ο εντοπισμός των αυθαιρέτων διενεργείται από το Τοπικό Παρατηρητήριο Δομημένου Περιβάλλοντος (άρθρο 91), ακολουθεί αυτοψία δύο Ελεγκτών Δόμησης (άρθρο 92), η οποία τοιχοκολλάται στο ακίνητο και αποστέλλεται στο Τοπικό Παρατηρητήριο το οποίο με την σειρά του την διαβιβάζει ηλεκτρονικά στην οικεία Υπηρεσία Δόμησης, στον Δήμο και στην Αστυνομία. Επιπλέον, η αυτοψία κοινοποιείται και στον φερόμενο ιδιοκτήτη ο οποίος μπορεί να ασκήσει </a:t>
            </a:r>
            <a:r>
              <a:rPr lang="el-GR" sz="2200" dirty="0" err="1"/>
              <a:t>ενδικοφανή</a:t>
            </a:r>
            <a:r>
              <a:rPr lang="el-GR" sz="2200" dirty="0"/>
              <a:t> προσφυγή (άρθρο 93) εντός 30 ημέρων από την κοινοποίηση της σχετικής έκθεσης.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37930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br>
              <a:rPr lang="el-GR" sz="2800" b="1" dirty="0"/>
            </a:br>
            <a:r>
              <a:rPr lang="el-GR" sz="2800" b="1" dirty="0"/>
              <a:t>Τα χαρακτηριστικά γνωρίσματα του Χωροταξικού και Πολεοδομικού Δικαίου</a:t>
            </a:r>
            <a:br>
              <a:rPr lang="el-GR" sz="2800" dirty="0"/>
            </a:br>
            <a:endParaRPr lang="el-GR" sz="2800" dirty="0"/>
          </a:p>
        </p:txBody>
      </p:sp>
      <p:sp>
        <p:nvSpPr>
          <p:cNvPr id="3" name="2 - Θέση περιεχομένου"/>
          <p:cNvSpPr>
            <a:spLocks noGrp="1"/>
          </p:cNvSpPr>
          <p:nvPr>
            <p:ph idx="1"/>
          </p:nvPr>
        </p:nvSpPr>
        <p:spPr/>
        <p:txBody>
          <a:bodyPr/>
          <a:lstStyle/>
          <a:p>
            <a:r>
              <a:rPr lang="el-GR" sz="2000" i="1" dirty="0"/>
              <a:t>Α. Προγραμματικός και κατευθυντήριος χαρακτήρας</a:t>
            </a:r>
          </a:p>
          <a:p>
            <a:r>
              <a:rPr lang="el-GR" sz="2000" i="1" dirty="0"/>
              <a:t>Β. Ποικιλία νομικών εργαλείων </a:t>
            </a:r>
            <a:r>
              <a:rPr lang="el-GR" sz="2000" dirty="0"/>
              <a:t>(περιλαμβάνονται τόσο τα κλασικά μέσα της απαγόρευσης, της επιταγής και της κύρωσης όσο και πιο ήπια μέσα όπως ο προσανατολισμός, η υπόδειξη, η κατεύθυνση)</a:t>
            </a:r>
          </a:p>
          <a:p>
            <a:r>
              <a:rPr lang="el-GR" sz="2000" i="1" dirty="0"/>
              <a:t>Γ. Δίκαιο με έντονη χωρική διάσταση και ευμετάβλητο (</a:t>
            </a:r>
            <a:r>
              <a:rPr lang="el-GR" sz="2000" dirty="0"/>
              <a:t>Για τον λόγο αυτό προβλέπεται διαδικασία αξιολόγησης, τροποποίησης και αναθεώρησης )</a:t>
            </a:r>
          </a:p>
          <a:p>
            <a:pPr marL="0" indent="0">
              <a:buNone/>
            </a:pPr>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928824-69A7-4A58-83F3-3B144DFB64C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1BA99A3-594B-414E-995D-B54985897304}"/>
              </a:ext>
            </a:extLst>
          </p:cNvPr>
          <p:cNvSpPr>
            <a:spLocks noGrp="1"/>
          </p:cNvSpPr>
          <p:nvPr>
            <p:ph idx="1"/>
          </p:nvPr>
        </p:nvSpPr>
        <p:spPr>
          <a:xfrm>
            <a:off x="539552" y="2060848"/>
            <a:ext cx="8229600" cy="4389120"/>
          </a:xfrm>
        </p:spPr>
        <p:txBody>
          <a:bodyPr>
            <a:normAutofit/>
          </a:bodyPr>
          <a:lstStyle/>
          <a:p>
            <a:pPr marL="0" indent="0" algn="just">
              <a:buNone/>
            </a:pPr>
            <a:r>
              <a:rPr lang="el-GR" sz="2200" dirty="0"/>
              <a:t>Ο νόμος (άρθρο 84) προβλέπει την απόλυτη απαγόρευση σύνδεσης των αυθαιρέτων με τα δίκτυα κοινής ωφέλειας καταργώντας όλες τις ευεργετικές διατάξεις της προγενέστερης νομοθεσίας που επέτρεπαν την κατ’ εξαίρεση σύνδεσή του και θεσπίζει (άρθρο 82) την απαγόρευση μεταβίβασης ή σύστασης εμπραγμάτου δικαιώματος σε ακίνητο στο οποίο έχει εκτελεσθεί αυθαίρετη κατασκευή ή έχει εγκατασταθεί αυθαίρετη αλλαγή χρήσης. Ορίζεται περαιτέρω ότι εφόσον υφίστανται τέτοιες αυθαιρεσίες, απαγορεύεται και η εκμίσθωση των σχετικών ακινήτων. Από τις απαγορεύσεις αυτές εξαιρούνται τα ακίνητα που έχουν νομιμοποιηθεί κατά το παρελθόν. </a:t>
            </a:r>
          </a:p>
          <a:p>
            <a:pPr marL="0" indent="0">
              <a:buNone/>
            </a:pPr>
            <a:endParaRPr lang="el-GR" dirty="0"/>
          </a:p>
        </p:txBody>
      </p:sp>
    </p:spTree>
    <p:extLst>
      <p:ext uri="{BB962C8B-B14F-4D97-AF65-F5344CB8AC3E}">
        <p14:creationId xmlns:p14="http://schemas.microsoft.com/office/powerpoint/2010/main" val="38353092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4B6321-0487-462F-BF43-6F78BB1CF42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5FF41B5-CF6B-4E70-BCFB-910383A14327}"/>
              </a:ext>
            </a:extLst>
          </p:cNvPr>
          <p:cNvSpPr>
            <a:spLocks noGrp="1"/>
          </p:cNvSpPr>
          <p:nvPr>
            <p:ph idx="1"/>
          </p:nvPr>
        </p:nvSpPr>
        <p:spPr/>
        <p:txBody>
          <a:bodyPr>
            <a:normAutofit/>
          </a:bodyPr>
          <a:lstStyle/>
          <a:p>
            <a:pPr marL="0" indent="0" algn="just">
              <a:buNone/>
            </a:pPr>
            <a:r>
              <a:rPr lang="el-GR" sz="2200" dirty="0"/>
              <a:t>Και ο νόμος αυτός (άρθρο 88), όπως και οι προηγούμενοι (ν. 4014/2011 και 4178/2013), δίδει τη δυνατότητα «νομιμοποίησης» αυθαιρέτων υφιστάμενων προ της 28</a:t>
            </a:r>
            <a:r>
              <a:rPr lang="el-GR" sz="2200" baseline="30000" dirty="0"/>
              <a:t>ης</a:t>
            </a:r>
            <a:r>
              <a:rPr lang="el-GR" sz="2200" dirty="0"/>
              <a:t> Ιουλίου 2011. </a:t>
            </a:r>
          </a:p>
          <a:p>
            <a:pPr marL="0" indent="0" algn="just">
              <a:buNone/>
            </a:pPr>
            <a:r>
              <a:rPr lang="el-GR" sz="2200" dirty="0"/>
              <a:t>Στο πεδίο εφαρμογής των ευεργετικών του διατάξεων εμπίπτουν κατασκευές που δεν είχαν υπαχθεί σε προγενέστερες </a:t>
            </a:r>
            <a:r>
              <a:rPr lang="el-GR" sz="2200"/>
              <a:t>ρυθμίσεις αν </a:t>
            </a:r>
            <a:r>
              <a:rPr lang="el-GR" sz="2200" dirty="0"/>
              <a:t>και πληρούσαν τις προϋποθέσεις υπαγωγής τους, ή για τις οποίες δεν είχε ολοκληρωθεί η υπαγωγή στις διατάξεις των προηγούμενων νόμων υπό την έννοια ότι δεν είχε καταβληθεί το σύνολο του Ενιαίου Ειδικού Προστίμου και η ανάρτηση όλων των απαραίτητων δικαιολογητικών στο σχετικό πληροφοριακό σύστημα. </a:t>
            </a:r>
          </a:p>
          <a:p>
            <a:pPr marL="0" indent="0">
              <a:buNone/>
            </a:pPr>
            <a:endParaRPr lang="el-GR" dirty="0"/>
          </a:p>
        </p:txBody>
      </p:sp>
    </p:spTree>
    <p:extLst>
      <p:ext uri="{BB962C8B-B14F-4D97-AF65-F5344CB8AC3E}">
        <p14:creationId xmlns:p14="http://schemas.microsoft.com/office/powerpoint/2010/main" val="1599925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sz="2200" b="1" dirty="0"/>
            </a:br>
            <a:br>
              <a:rPr lang="el-GR" sz="2200" b="1" dirty="0"/>
            </a:br>
            <a:r>
              <a:rPr lang="el-GR" sz="3100" b="1" dirty="0"/>
              <a:t>Πηγές του Χωροταξικού και Πολεοδομικού Δικαίου </a:t>
            </a:r>
            <a:br>
              <a:rPr lang="el-GR" sz="3100" dirty="0"/>
            </a:br>
            <a:r>
              <a:rPr lang="el-GR" sz="3100" b="1" dirty="0"/>
              <a:t>                                      Το Σύνταγμα</a:t>
            </a:r>
          </a:p>
        </p:txBody>
      </p:sp>
      <p:sp>
        <p:nvSpPr>
          <p:cNvPr id="3" name="2 - Θέση περιεχομένου"/>
          <p:cNvSpPr>
            <a:spLocks noGrp="1"/>
          </p:cNvSpPr>
          <p:nvPr>
            <p:ph idx="1"/>
          </p:nvPr>
        </p:nvSpPr>
        <p:spPr/>
        <p:txBody>
          <a:bodyPr>
            <a:normAutofit fontScale="25000" lnSpcReduction="20000"/>
          </a:bodyPr>
          <a:lstStyle/>
          <a:p>
            <a:pPr algn="just">
              <a:buNone/>
            </a:pPr>
            <a:r>
              <a:rPr lang="el-GR" sz="6400" b="1" dirty="0"/>
              <a:t>Άρθρο 24  </a:t>
            </a:r>
          </a:p>
          <a:p>
            <a:r>
              <a:rPr lang="el-GR" sz="5600" dirty="0"/>
              <a:t>1. Η προστασία του φυσικού και πολιτιστικού περιβάλλοντος αποτελεί υποχρέωση του Κράτους και δικαίωμα του καθενός. Για τη διαφύλαξη του το Κράτος έχει υποχρέωση να παίρνει ιδιαίτερα προληπτικά ή κατασταλτικά μέτρα στο πλαίσιο της αρχής της </a:t>
            </a:r>
            <a:r>
              <a:rPr lang="el-GR" sz="5600" dirty="0" err="1"/>
              <a:t>αειφορίας</a:t>
            </a:r>
            <a:r>
              <a:rPr lang="el-GR" sz="5600" dirty="0"/>
              <a:t>. Νόμος ορίζει τα σχετικά με την προστασία των δασών και των δασικών εκτάσεων. Η σύνταξη δασολογίου συνιστά υποχρέωση του Κράτους. Απαγορεύεται η μεταβολή του προορισμού των δασών και των δασικών εκτάσεων, εκτός αν προέχει για την Εθνική Οικονομία η αγροτική εκμετάλλευση ή άλλη τους χρήση, που την επιβάλλει το δημόσιο συμφέρον.</a:t>
            </a:r>
          </a:p>
          <a:p>
            <a:pPr marL="0" indent="0">
              <a:buNone/>
            </a:pPr>
            <a:r>
              <a:rPr lang="el-GR" sz="5600" dirty="0"/>
              <a:t> </a:t>
            </a:r>
          </a:p>
          <a:p>
            <a:r>
              <a:rPr lang="el-GR" sz="5600" dirty="0"/>
              <a:t>2. Η χωροταξική αναδιάρθρωση της Χώρας, η διαμόρφωση, η ανάπτυξη, η πολεοδόμηση και η επέκταση των πόλεων και των οικιστικών γενικά περιοχών υπάγεται στη ρυθμιστική αρμοδιότητα και τον έλεγχο του Κράτους, με σκοπό να εξυπηρετείται η λειτουργικότητα και η ανάπτυξη των οικισμών και να εξασφαλίζονται οι καλύτεροι δυνατοί όροι διαβίωσης.</a:t>
            </a:r>
          </a:p>
          <a:p>
            <a:r>
              <a:rPr lang="el-GR" sz="5600" dirty="0"/>
              <a:t> </a:t>
            </a:r>
          </a:p>
          <a:p>
            <a:r>
              <a:rPr lang="el-GR" sz="5600" dirty="0"/>
              <a:t> Οι σχετικές τεχνικές επιλογές και σταθμίσεις γίνονται κατά τους κανόνες της επιστήμης. Η σύνταξη εθνικού κτηματολογίου συνιστά υποχρέωση του Κράτους.</a:t>
            </a:r>
          </a:p>
          <a:p>
            <a:endParaRPr lang="el-GR" sz="5600" dirty="0"/>
          </a:p>
          <a:p>
            <a:r>
              <a:rPr lang="el-GR" sz="5600" dirty="0"/>
              <a:t> 3. Για να αναγνωριστεί μία περιοχή ως οικιστική και για να ενεργοποιηθεί πολεοδομικά, οι ιδιοκτησίες που περιλαμβάνονται σε αυτή συμμετέχουν υποχρεωτικά, χωρίς αποζημίωση από τον οικείο φορέα, στη διάθεση των εκτάσεων που είναι απαραίτητες για να δημιουργηθούν δρόμοι, πλατείες και χώροι για κοινωφελείς γενικά χρήσεις και σκοπούς, καθώς και στις δαπάνες για την εκτέλεση των βασικών κοινόχρηστων πολεοδομικών έργων, όπως νόμος ορίζει.</a:t>
            </a:r>
          </a:p>
          <a:p>
            <a:endParaRPr lang="el-GR" sz="5600" b="1" dirty="0"/>
          </a:p>
          <a:p>
            <a:pPr algn="just">
              <a:buNone/>
            </a:pPr>
            <a:endParaRPr lang="el-GR"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6FF53F-5844-451A-9BDE-719AB3E37349}"/>
              </a:ext>
            </a:extLst>
          </p:cNvPr>
          <p:cNvSpPr>
            <a:spLocks noGrp="1"/>
          </p:cNvSpPr>
          <p:nvPr>
            <p:ph type="title"/>
          </p:nvPr>
        </p:nvSpPr>
        <p:spPr/>
        <p:txBody>
          <a:bodyPr>
            <a:normAutofit/>
          </a:bodyPr>
          <a:lstStyle/>
          <a:p>
            <a:r>
              <a:rPr lang="el-GR" sz="3200" dirty="0"/>
              <a:t>                                  </a:t>
            </a:r>
            <a:r>
              <a:rPr lang="el-GR" sz="3200" b="1" dirty="0"/>
              <a:t>Το Σύνταγμα</a:t>
            </a:r>
          </a:p>
        </p:txBody>
      </p:sp>
      <p:sp>
        <p:nvSpPr>
          <p:cNvPr id="3" name="Θέση περιεχομένου 2">
            <a:extLst>
              <a:ext uri="{FF2B5EF4-FFF2-40B4-BE49-F238E27FC236}">
                <a16:creationId xmlns:a16="http://schemas.microsoft.com/office/drawing/2014/main" id="{79EFDF84-2FF3-45E8-87BB-C2797BBA47D3}"/>
              </a:ext>
            </a:extLst>
          </p:cNvPr>
          <p:cNvSpPr>
            <a:spLocks noGrp="1"/>
          </p:cNvSpPr>
          <p:nvPr>
            <p:ph idx="1"/>
          </p:nvPr>
        </p:nvSpPr>
        <p:spPr/>
        <p:txBody>
          <a:bodyPr>
            <a:normAutofit/>
          </a:bodyPr>
          <a:lstStyle/>
          <a:p>
            <a:r>
              <a:rPr lang="el-GR" sz="1500" dirty="0"/>
              <a:t>4. Νόμος μπορεί να προβλέπει τη συμμετοχή των ιδιοκτητών περιοχής που χαρακτηρίζεται ως οικιστική στην αξιοποίηση και γενική διαρρύθμιση της σύμφωνα με εγκεκριμένο σχέδιο, με αντιπαροχή ακινήτων ίσης αξίας ή τμημάτων ιδιοκτησίας κατά όροφο, από τους χώρους που καθορίζονται τελικά ως οικοδομήσιμοι ή από κτίρια της περιοχής αυτής.</a:t>
            </a:r>
          </a:p>
          <a:p>
            <a:r>
              <a:rPr lang="el-GR" sz="1500" dirty="0"/>
              <a:t>5. Οι διατάξεις των προηγούμενων παραγράφων εφαρμόζονται και στην αναμόρφωση των οικιστικών περιοχών που ήδη υπάρχουν. Οι ελεύθερες εκτάσεις, που προκύπτουν από την αναμόρφωση, διατίθενται για τη δημιουργία κοινόχρηστων χώρων ή εκποιούνται για να καλυφθούν οι δαπάνες της πολεοδομικής αναμόρφωσης, όπως νόμος ορίζει.</a:t>
            </a:r>
          </a:p>
          <a:p>
            <a:endParaRPr lang="el-GR" sz="1500" dirty="0"/>
          </a:p>
          <a:p>
            <a:r>
              <a:rPr lang="el-GR" sz="1500" dirty="0"/>
              <a:t> 6. Τα μνημεία, οι παραδοσιακές περιοχές και τα παραδοσιακά στοιχεία προστατεύονται από το Κράτος. Νόμος θα ορίσει τα αναγκαία για την πραγματοποίηση της προστασίας αυτής περιοριστικά μέτρα της ιδιοκτησίας, καθώς και τον τρόπο και το είδος της αποζημίωσης των ιδιοκτητών.</a:t>
            </a:r>
          </a:p>
          <a:p>
            <a:endParaRPr lang="el-GR" dirty="0"/>
          </a:p>
        </p:txBody>
      </p:sp>
    </p:spTree>
    <p:extLst>
      <p:ext uri="{BB962C8B-B14F-4D97-AF65-F5344CB8AC3E}">
        <p14:creationId xmlns:p14="http://schemas.microsoft.com/office/powerpoint/2010/main" val="2660559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1821</TotalTime>
  <Words>7397</Words>
  <Application>Microsoft Office PowerPoint</Application>
  <PresentationFormat>Προβολή στην οθόνη (4:3)</PresentationFormat>
  <Paragraphs>372</Paragraphs>
  <Slides>71</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71</vt:i4>
      </vt:variant>
    </vt:vector>
  </HeadingPairs>
  <TitlesOfParts>
    <vt:vector size="75" baseType="lpstr">
      <vt:lpstr>Calibri</vt:lpstr>
      <vt:lpstr>Constantia</vt:lpstr>
      <vt:lpstr>Wingdings 2</vt:lpstr>
      <vt:lpstr>Ροή</vt:lpstr>
      <vt:lpstr>Το χωροταξικό και πολεοδομικό δίκαιο </vt:lpstr>
      <vt:lpstr>Ορισμός </vt:lpstr>
      <vt:lpstr>Στόχοι </vt:lpstr>
      <vt:lpstr>Το Πολεοδομικό και Χωροταξικό Δίκαιο ως νομικό εργαλείο για την άσκηση δημόσιων πολιτικών   </vt:lpstr>
      <vt:lpstr>Σκοποί</vt:lpstr>
      <vt:lpstr>Παρουσίαση του PowerPoint</vt:lpstr>
      <vt:lpstr> Τα χαρακτηριστικά γνωρίσματα του Χωροταξικού και Πολεοδομικού Δικαίου </vt:lpstr>
      <vt:lpstr>  Πηγές του Χωροταξικού και Πολεοδομικού Δικαίου                                        Το Σύνταγμα</vt:lpstr>
      <vt:lpstr>                                  Το Σύνταγμα</vt:lpstr>
      <vt:lpstr>Οργάνωση και κατανομή Χωροταξικών και Πολεοδομικών Αρμοδιοτήτων κατά το Σύνταγμα</vt:lpstr>
      <vt:lpstr>  Οργάνωση και κατανομή Χωροταξικών και Πολεοδομικών Αρμοδιοτήτων κατά το Σύνταγμα</vt:lpstr>
      <vt:lpstr>Διεθνές Δίκαιο</vt:lpstr>
      <vt:lpstr>Επιρροές του Δικαίου της Ευρωπαϊκής Ένωσης</vt:lpstr>
      <vt:lpstr>Ευρωπαϊκή Σύμβαση για τα Δικαιώματα του Ανθρώπου (ΕΣΔΑ)</vt:lpstr>
      <vt:lpstr>  Η ιστορική διαμόρφωση του Χωροταξικού Δικαίου στην Ελλάδα Α. 19Ος  αιώνας </vt:lpstr>
      <vt:lpstr>Β. Βενιζελική Περίοδος</vt:lpstr>
      <vt:lpstr>Γ. Μεταπολεμική περίοδος </vt:lpstr>
      <vt:lpstr>Δ. Μεταπολίτευση </vt:lpstr>
      <vt:lpstr>Παρουσίαση του PowerPoint</vt:lpstr>
      <vt:lpstr>Ε. Το Χωροταξικό και Πολεοδομικό Δίκαιο στην εποχή των μνημονίων  </vt:lpstr>
      <vt:lpstr>ΣΤ. Το Χωροταξικό και Πολεοδομικό Δίκαιο στην εποχή των μνημονίων (νομοθεσία)</vt:lpstr>
      <vt:lpstr>Τύποι Χωρικών Σχεδίων  </vt:lpstr>
      <vt:lpstr>Τα χωροταξικά και πολεοδομικά σχέδια κατά τον νόμο 4447/2016 </vt:lpstr>
      <vt:lpstr>Χαρακτηριστικά του νέου συστήματος χωρικού σχεδιασμού</vt:lpstr>
      <vt:lpstr>Ειδικά και Περιφερειακά χωροταξικά πλαίσια </vt:lpstr>
      <vt:lpstr>Νομική δεσμευτικότητα των ειδικών &amp; περιφερειακών χωροταξικών πλαισίων </vt:lpstr>
      <vt:lpstr>Μέθοδοι εναρμόνισης</vt:lpstr>
      <vt:lpstr>Τα τοπικά χωρικά σχέδια </vt:lpstr>
      <vt:lpstr>Τα τοπικά χωρικά σχέδια</vt:lpstr>
      <vt:lpstr>Πρωτοβουλία εκπόνησης του τοπικού χωρικού σχεδίου</vt:lpstr>
      <vt:lpstr>Περιεχόμενο μελετών ΤΧΣ</vt:lpstr>
      <vt:lpstr>Κύρια μελέτη ΤΧΣ</vt:lpstr>
      <vt:lpstr>Έγκριση του ΤΧΣ</vt:lpstr>
      <vt:lpstr>Διαδικασία τροποποίησης του ΤΧΣ  (κάθε πέντε έτη)</vt:lpstr>
      <vt:lpstr>Νομική φύση ΤΧΣ</vt:lpstr>
      <vt:lpstr>Τα ειδικά χωρικά σχέδια (άρθρο 8 ν.4447/2016)</vt:lpstr>
      <vt:lpstr>Εκπόνηση του ΕΧΣ</vt:lpstr>
      <vt:lpstr>Πολεοδομικά σχέδια εφαρμογής</vt:lpstr>
      <vt:lpstr>Διαδικασία εκπόνησης των ΠΣΕ</vt:lpstr>
      <vt:lpstr>Συνέπειες έγκρισης ΠΣΕ</vt:lpstr>
      <vt:lpstr>Νομική φύση ΠΣΕ</vt:lpstr>
      <vt:lpstr>Ειδικές κατηγορίες χωρικών Σχεδίων</vt:lpstr>
      <vt:lpstr>Το ειδικό σχέδιο χωρικής ανάπτυξης δημοσίων ακινήτων (ΕΣΧΑΔΑ)</vt:lpstr>
      <vt:lpstr>Διαδικασία σύνταξης του ΕΣΧΑΔΑ</vt:lpstr>
      <vt:lpstr>Το Ειδικό Σχέδιο Χωρικής Ανάπτυξης Στρατηγικών Επενδύσεων (ΕΣΧΑΣΕ)</vt:lpstr>
      <vt:lpstr>Περιοχές ολοκληρωμένης τουριστικής ανάπτυξης  (ΠΟΤΑ)</vt:lpstr>
      <vt:lpstr>Περιοχές οργανωμένης ανάπτυξης παραγωγικών δραστηριοτήτων (ΠΟΑΠΔ)</vt:lpstr>
      <vt:lpstr>Οι οργανωμένοι υποδοχείς μεταποιητικών και επιχειρηματικών δραστηριοτήτων (επιχειρηματικά πάρκα)</vt:lpstr>
      <vt:lpstr>Το νομικό πλαίσιο των χρήσεων γης Α. Η έννοια των χρήσεων γης </vt:lpstr>
      <vt:lpstr>Β. Η κατηγοριοποίηση των χρήσεων γης </vt:lpstr>
      <vt:lpstr>Γ. Το προεδρικό διάταγμα 59/2018</vt:lpstr>
      <vt:lpstr>Παρουσίαση του PowerPoint</vt:lpstr>
      <vt:lpstr>Δ. Οι περιορισμοί στην ανάμειξη και μεταβολή των χρήσεων γης </vt:lpstr>
      <vt:lpstr>Δ. Οι περιορισμοί στην ανάμειξη και μεταβολή των χρήσεων γης </vt:lpstr>
      <vt:lpstr>Ο Νέος Οικοδομικός Κανονισμός </vt:lpstr>
      <vt:lpstr>Δόμηση σε περιοχές εκτός σχεδίου πόλεως</vt:lpstr>
      <vt:lpstr>Η Οικοδομική άδεια</vt:lpstr>
      <vt:lpstr>Προέγκριση Οικοδομικής άδειας</vt:lpstr>
      <vt:lpstr>Έγκριση εργασιών δόμησης μικρής κλίμακας </vt:lpstr>
      <vt:lpstr>Εργασίες για τις οποίες δεν απαιτείται ούτε οικοδομική άδεια, ούτε άδεια εργασιών μικρής κλίμακας</vt:lpstr>
      <vt:lpstr>Λοιπές άδειες </vt:lpstr>
      <vt:lpstr>Κατηγορίες οικοδομικών αδειών ανάλογα με το χρονικό διάστημα που απαιτείται για την έκδοσή τους</vt:lpstr>
      <vt:lpstr>Η ισχύς των οικοδομικών Αδειών</vt:lpstr>
      <vt:lpstr>Αναθεώρηση οικοδομικών Αδειών</vt:lpstr>
      <vt:lpstr>Ενημέρωση φακέλου</vt:lpstr>
      <vt:lpstr>Ο έλεγχος εφαρμογής των οικοδομικών αδειών</vt:lpstr>
      <vt:lpstr>Οι Ελεγκτές Δόμησης</vt:lpstr>
      <vt:lpstr>Η αυθαίρετη δόμηση  (άρθρα 81-125 του ν.4495/2017)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χωροταξικό και Πολεοδομικό δίκαιο</dc:title>
  <dc:creator>ΕΥΦΡΟΣΥΝΗ ΒΑΣΙΛΑΔΙΩΤΗ</dc:creator>
  <cp:lastModifiedBy>Panagiotis</cp:lastModifiedBy>
  <cp:revision>262</cp:revision>
  <dcterms:created xsi:type="dcterms:W3CDTF">2019-12-07T16:38:45Z</dcterms:created>
  <dcterms:modified xsi:type="dcterms:W3CDTF">2019-12-11T21:19:02Z</dcterms:modified>
</cp:coreProperties>
</file>